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82" r:id="rId4"/>
  </p:sldMasterIdLst>
  <p:notesMasterIdLst>
    <p:notesMasterId r:id="rId52"/>
  </p:notesMasterIdLst>
  <p:handoutMasterIdLst>
    <p:handoutMasterId r:id="rId53"/>
  </p:handoutMasterIdLst>
  <p:sldIdLst>
    <p:sldId id="327" r:id="rId5"/>
    <p:sldId id="330" r:id="rId6"/>
    <p:sldId id="331" r:id="rId7"/>
    <p:sldId id="298" r:id="rId8"/>
    <p:sldId id="262" r:id="rId9"/>
    <p:sldId id="263" r:id="rId10"/>
    <p:sldId id="332" r:id="rId11"/>
    <p:sldId id="299" r:id="rId12"/>
    <p:sldId id="302" r:id="rId13"/>
    <p:sldId id="264" r:id="rId14"/>
    <p:sldId id="266" r:id="rId15"/>
    <p:sldId id="265" r:id="rId16"/>
    <p:sldId id="276" r:id="rId17"/>
    <p:sldId id="303" r:id="rId18"/>
    <p:sldId id="293" r:id="rId19"/>
    <p:sldId id="277" r:id="rId20"/>
    <p:sldId id="284" r:id="rId21"/>
    <p:sldId id="269" r:id="rId22"/>
    <p:sldId id="304" r:id="rId23"/>
    <p:sldId id="305" r:id="rId24"/>
    <p:sldId id="307" r:id="rId25"/>
    <p:sldId id="306" r:id="rId26"/>
    <p:sldId id="308" r:id="rId27"/>
    <p:sldId id="270" r:id="rId28"/>
    <p:sldId id="309" r:id="rId29"/>
    <p:sldId id="310" r:id="rId30"/>
    <p:sldId id="311" r:id="rId31"/>
    <p:sldId id="312" r:id="rId32"/>
    <p:sldId id="314" r:id="rId33"/>
    <p:sldId id="313" r:id="rId34"/>
    <p:sldId id="315" r:id="rId35"/>
    <p:sldId id="316" r:id="rId36"/>
    <p:sldId id="317" r:id="rId37"/>
    <p:sldId id="294" r:id="rId38"/>
    <p:sldId id="296" r:id="rId39"/>
    <p:sldId id="318" r:id="rId40"/>
    <p:sldId id="319" r:id="rId41"/>
    <p:sldId id="321" r:id="rId42"/>
    <p:sldId id="322" r:id="rId43"/>
    <p:sldId id="323" r:id="rId44"/>
    <p:sldId id="324" r:id="rId45"/>
    <p:sldId id="288" r:id="rId46"/>
    <p:sldId id="289" r:id="rId47"/>
    <p:sldId id="320" r:id="rId48"/>
    <p:sldId id="274" r:id="rId49"/>
    <p:sldId id="275" r:id="rId50"/>
    <p:sldId id="329" r:id="rId51"/>
  </p:sldIdLst>
  <p:sldSz cx="12192000" cy="6858000"/>
  <p:notesSz cx="6858000" cy="18573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ose Malcolm" initials="RM" lastIdx="1" clrIdx="0">
    <p:extLst>
      <p:ext uri="{19B8F6BF-5375-455C-9EA6-DF929625EA0E}">
        <p15:presenceInfo xmlns:p15="http://schemas.microsoft.com/office/powerpoint/2012/main" userId="Rose Malcolm" providerId="None"/>
      </p:ext>
    </p:extLst>
  </p:cmAuthor>
  <p:cmAuthor id="2" name="Rose Malcolm" initials="RM [2]" lastIdx="7" clrIdx="1">
    <p:extLst>
      <p:ext uri="{19B8F6BF-5375-455C-9EA6-DF929625EA0E}">
        <p15:presenceInfo xmlns:p15="http://schemas.microsoft.com/office/powerpoint/2012/main" userId="17c9fa32013483c0" providerId="Windows Live"/>
      </p:ext>
    </p:extLst>
  </p:cmAuthor>
  <p:cmAuthor id="3" name="Ramesh Sannareddy" initials="RS" lastIdx="7" clrIdx="2">
    <p:extLst>
      <p:ext uri="{19B8F6BF-5375-455C-9EA6-DF929625EA0E}">
        <p15:presenceInfo xmlns:p15="http://schemas.microsoft.com/office/powerpoint/2012/main" userId="YZ5PSXVD06EfD4/04RF+4IpszM4ZmL7FtUZDJf4jPLA=" providerId="None"/>
      </p:ext>
    </p:extLst>
  </p:cmAuthor>
  <p:cmAuthor id="4" name="UPKAR LIDDER" initials="UL" lastIdx="2" clrIdx="3"/>
  <p:cmAuthor id="5" name="Leon Katsnelson" initials="LK" lastIdx="21" clrIdx="4">
    <p:extLst>
      <p:ext uri="{19B8F6BF-5375-455C-9EA6-DF929625EA0E}">
        <p15:presenceInfo xmlns:p15="http://schemas.microsoft.com/office/powerpoint/2012/main" userId="S::leon@ca.ibm.com::68697268-d1ba-4c91-8538-7f4d439d4f70" providerId="AD"/>
      </p:ext>
    </p:extLst>
  </p:cmAuthor>
  <p:cmAuthor id="6" name="YAN LUO" initials="YL" lastIdx="1" clrIdx="5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948CB"/>
    <a:srgbClr val="0B49CB"/>
    <a:srgbClr val="F2F4F8"/>
    <a:srgbClr val="1C7DDB"/>
    <a:srgbClr val="121619"/>
    <a:srgbClr val="F2F2F2"/>
    <a:srgbClr val="145579"/>
    <a:srgbClr val="3A6483"/>
    <a:srgbClr val="204E79"/>
    <a:srgbClr val="0054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48C9EB8-3540-3DFA-9212-535EE18E0E11}" v="77" dt="2021-07-12T20:33:42.116"/>
    <p1510:client id="{10340FDF-B15C-4CFF-B487-146F9B98A252}" v="28" dt="2021-08-10T21:47:37.589"/>
    <p1510:client id="{3BA0D230-C853-4667-83F9-D85E65BD4B24}" v="2" dt="2021-08-19T16:32:24.566"/>
    <p1510:client id="{5A0AAAB8-49A6-F942-A54D-C6F3E5FF3A63}" v="89" dt="2021-07-13T17:54:45.232"/>
    <p1510:client id="{76DF6DB8-F2E5-6C48-9ABE-786D868B0110}" v="955" dt="2021-07-13T17:56:41.616"/>
    <p1510:client id="{7FB42E05-DEC9-4126-B474-47B35F363E13}" v="30" dt="2021-07-12T20:25:12.855"/>
    <p1510:client id="{82D0390A-222A-332D-F9F9-70D15093EB60}" v="22" dt="2021-07-13T17:51:30.429"/>
    <p1510:client id="{86B35720-4193-446F-B2D5-9AD9984A55EF}" v="513" dt="2021-08-19T14:59:06.521"/>
    <p1510:client id="{998F4E3E-1A76-4A6B-98B6-08752F3768B3}" v="4" dt="2021-08-10T21:41:11.021"/>
    <p1510:client id="{9F30A1D2-6717-426C-A658-3A50309723ED}" v="4" dt="2021-08-10T21:42:35.526"/>
    <p1510:client id="{B63C8988-E1D3-4A52-8229-FA8C5EBD2ECD}" v="357" dt="2021-08-19T14:01:44.876"/>
    <p1510:client id="{C083896D-BE66-E85C-897C-A6AD0DF65F8C}" v="2226" dt="2021-07-13T17:34:38.142"/>
    <p1510:client id="{CC69BAD0-B878-4D5F-9EDC-F1CFB63E14B5}" v="190" dt="2021-08-18T18:06:57.811"/>
  </p1510:revLst>
</p1510:revInfo>
</file>

<file path=ppt/tableStyles.xml><?xml version="1.0" encoding="utf-8"?>
<a:tblStyleLst xmlns:a="http://schemas.openxmlformats.org/drawingml/2006/main" def="{5C22544A-7EE6-4342-B048-85BDC9FD1C3A}"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501"/>
    <p:restoredTop sz="85174"/>
  </p:normalViewPr>
  <p:slideViewPr>
    <p:cSldViewPr snapToGrid="0" snapToObjects="1">
      <p:cViewPr varScale="1">
        <p:scale>
          <a:sx n="94" d="100"/>
          <a:sy n="94" d="100"/>
        </p:scale>
        <p:origin x="1488" y="7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slide" Target="slides/slide46.xml"/><Relationship Id="rId55" Type="http://schemas.openxmlformats.org/officeDocument/2006/relationships/presProps" Target="presProps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handoutMaster" Target="handoutMasters/handoutMaster1.xml"/><Relationship Id="rId58" Type="http://schemas.openxmlformats.org/officeDocument/2006/relationships/tableStyles" Target="tableStyles.xml"/><Relationship Id="rId5" Type="http://schemas.openxmlformats.org/officeDocument/2006/relationships/slide" Target="slides/slide1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viewProps" Target="viewProps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microsoft.com/office/2015/10/relationships/revisionInfo" Target="revisionInfo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commentAuthors" Target="commentAuthor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theme" Target="theme/theme1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notesMaster" Target="notesMasters/notesMaster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90C4512A-4AB0-498A-9455-F5BC7D9CCE6C}" type="doc">
      <dgm:prSet loTypeId="urn:microsoft.com/office/officeart/2005/8/layout/process2" loCatId="process" qsTypeId="urn:microsoft.com/office/officeart/2005/8/quickstyle/simple1" qsCatId="simple" csTypeId="urn:microsoft.com/office/officeart/2005/8/colors/accent1_2" csCatId="accent1" phldr="1"/>
      <dgm:spPr/>
    </dgm:pt>
    <dgm:pt modelId="{08918AD1-277E-4CDE-8BB0-907FBDC8BB8A}">
      <dgm:prSet phldrT="[Text]"/>
      <dgm:spPr/>
      <dgm:t>
        <a:bodyPr/>
        <a:lstStyle/>
        <a:p>
          <a:r>
            <a:rPr lang="en-US" dirty="0">
              <a:solidFill>
                <a:schemeClr val="bg1"/>
              </a:solidFill>
              <a:latin typeface="Abadi"/>
            </a:rPr>
            <a:t>SpaceX REST API Request </a:t>
          </a:r>
          <a:endParaRPr lang="en-US" dirty="0">
            <a:solidFill>
              <a:schemeClr val="bg1"/>
            </a:solidFill>
          </a:endParaRPr>
        </a:p>
      </dgm:t>
    </dgm:pt>
    <dgm:pt modelId="{575C7218-738C-4138-86DD-243A8344991C}" type="parTrans" cxnId="{E4E39A10-FFE7-4447-9F33-4EF3F9558E52}">
      <dgm:prSet/>
      <dgm:spPr/>
      <dgm:t>
        <a:bodyPr/>
        <a:lstStyle/>
        <a:p>
          <a:endParaRPr lang="en-US"/>
        </a:p>
      </dgm:t>
    </dgm:pt>
    <dgm:pt modelId="{8D8DDC23-B6D1-4DA9-9006-713623122C46}" type="sibTrans" cxnId="{E4E39A10-FFE7-4447-9F33-4EF3F9558E52}">
      <dgm:prSet/>
      <dgm:spPr/>
      <dgm:t>
        <a:bodyPr/>
        <a:lstStyle/>
        <a:p>
          <a:endParaRPr lang="en-US"/>
        </a:p>
      </dgm:t>
    </dgm:pt>
    <dgm:pt modelId="{51ADA0F9-A6E3-481E-82FF-7B6FA99A65ED}">
      <dgm:prSet phldrT="[Text]"/>
      <dgm:spPr/>
      <dgm:t>
        <a:bodyPr/>
        <a:lstStyle/>
        <a:p>
          <a:r>
            <a:rPr lang="en-US" dirty="0">
              <a:solidFill>
                <a:schemeClr val="bg1"/>
              </a:solidFill>
              <a:latin typeface="Abadi"/>
            </a:rPr>
            <a:t>JSON Response </a:t>
          </a:r>
          <a:endParaRPr lang="en-US" dirty="0">
            <a:solidFill>
              <a:schemeClr val="bg1"/>
            </a:solidFill>
          </a:endParaRPr>
        </a:p>
      </dgm:t>
    </dgm:pt>
    <dgm:pt modelId="{931C0472-66EF-459F-AC98-1B99DE37A709}" type="parTrans" cxnId="{54C573D2-D817-4853-9D82-DA59AA834583}">
      <dgm:prSet/>
      <dgm:spPr/>
      <dgm:t>
        <a:bodyPr/>
        <a:lstStyle/>
        <a:p>
          <a:endParaRPr lang="en-US"/>
        </a:p>
      </dgm:t>
    </dgm:pt>
    <dgm:pt modelId="{BAC298F9-DD97-4CE9-ADBF-0860E102673D}" type="sibTrans" cxnId="{54C573D2-D817-4853-9D82-DA59AA834583}">
      <dgm:prSet/>
      <dgm:spPr/>
      <dgm:t>
        <a:bodyPr/>
        <a:lstStyle/>
        <a:p>
          <a:endParaRPr lang="en-US"/>
        </a:p>
      </dgm:t>
    </dgm:pt>
    <dgm:pt modelId="{B35101C0-9E4E-4C6D-AF92-EA76EDC3A9F7}">
      <dgm:prSet phldrT="[Text]"/>
      <dgm:spPr/>
      <dgm:t>
        <a:bodyPr/>
        <a:lstStyle/>
        <a:p>
          <a:pPr>
            <a:buNone/>
          </a:pPr>
          <a:r>
            <a:rPr lang="en-US" dirty="0">
              <a:solidFill>
                <a:schemeClr val="bg1"/>
              </a:solidFill>
              <a:latin typeface="Abadi"/>
            </a:rPr>
            <a:t>Extract Key Fields </a:t>
          </a:r>
        </a:p>
        <a:p>
          <a:pPr>
            <a:buNone/>
          </a:pPr>
          <a:r>
            <a:rPr lang="en-US" dirty="0">
              <a:solidFill>
                <a:schemeClr val="bg1"/>
              </a:solidFill>
              <a:latin typeface="Abadi"/>
            </a:rPr>
            <a:t>(launch site, payload, orbit, landing outcome) </a:t>
          </a:r>
          <a:endParaRPr lang="en-US" dirty="0">
            <a:solidFill>
              <a:schemeClr val="bg1"/>
            </a:solidFill>
          </a:endParaRPr>
        </a:p>
      </dgm:t>
    </dgm:pt>
    <dgm:pt modelId="{FC508E13-DDC9-45F2-9D03-A1744A58B51E}" type="parTrans" cxnId="{07AC8390-A8F2-4965-AF3F-7B09E328A426}">
      <dgm:prSet/>
      <dgm:spPr/>
      <dgm:t>
        <a:bodyPr/>
        <a:lstStyle/>
        <a:p>
          <a:endParaRPr lang="en-US"/>
        </a:p>
      </dgm:t>
    </dgm:pt>
    <dgm:pt modelId="{73DF672D-EFAC-4798-9612-6BB4861273C6}" type="sibTrans" cxnId="{07AC8390-A8F2-4965-AF3F-7B09E328A426}">
      <dgm:prSet/>
      <dgm:spPr/>
      <dgm:t>
        <a:bodyPr/>
        <a:lstStyle/>
        <a:p>
          <a:endParaRPr lang="en-US"/>
        </a:p>
      </dgm:t>
    </dgm:pt>
    <dgm:pt modelId="{D1229801-BCCA-48F3-B4E7-AB917F537228}">
      <dgm:prSet phldrT="[Text]"/>
      <dgm:spPr/>
      <dgm:t>
        <a:bodyPr/>
        <a:lstStyle/>
        <a:p>
          <a:r>
            <a:rPr lang="en-US" dirty="0">
              <a:solidFill>
                <a:schemeClr val="bg1"/>
              </a:solidFill>
              <a:latin typeface="Abadi"/>
            </a:rPr>
            <a:t>Structured Dataset </a:t>
          </a:r>
          <a:endParaRPr lang="en-US" dirty="0">
            <a:solidFill>
              <a:schemeClr val="bg1"/>
            </a:solidFill>
          </a:endParaRPr>
        </a:p>
      </dgm:t>
    </dgm:pt>
    <dgm:pt modelId="{1A2CFC66-A5D8-47D6-92EF-9A75DC34027B}" type="parTrans" cxnId="{A21CDDBD-6DF5-430D-B338-CEBB1992F61C}">
      <dgm:prSet/>
      <dgm:spPr/>
      <dgm:t>
        <a:bodyPr/>
        <a:lstStyle/>
        <a:p>
          <a:endParaRPr lang="en-US"/>
        </a:p>
      </dgm:t>
    </dgm:pt>
    <dgm:pt modelId="{3F4FDD1C-04EF-4676-A6B3-064B48D60EF7}" type="sibTrans" cxnId="{A21CDDBD-6DF5-430D-B338-CEBB1992F61C}">
      <dgm:prSet/>
      <dgm:spPr/>
      <dgm:t>
        <a:bodyPr/>
        <a:lstStyle/>
        <a:p>
          <a:endParaRPr lang="en-US"/>
        </a:p>
      </dgm:t>
    </dgm:pt>
    <dgm:pt modelId="{4DFE5FD0-2B60-4959-AD55-4ED7412B0CB3}" type="pres">
      <dgm:prSet presAssocID="{90C4512A-4AB0-498A-9455-F5BC7D9CCE6C}" presName="linearFlow" presStyleCnt="0">
        <dgm:presLayoutVars>
          <dgm:resizeHandles val="exact"/>
        </dgm:presLayoutVars>
      </dgm:prSet>
      <dgm:spPr/>
    </dgm:pt>
    <dgm:pt modelId="{339D0F68-7F65-4443-92A0-990969DF2946}" type="pres">
      <dgm:prSet presAssocID="{08918AD1-277E-4CDE-8BB0-907FBDC8BB8A}" presName="node" presStyleLbl="node1" presStyleIdx="0" presStyleCnt="4">
        <dgm:presLayoutVars>
          <dgm:bulletEnabled val="1"/>
        </dgm:presLayoutVars>
      </dgm:prSet>
      <dgm:spPr/>
    </dgm:pt>
    <dgm:pt modelId="{278A93D9-B089-48FB-9FFD-6143474699C4}" type="pres">
      <dgm:prSet presAssocID="{8D8DDC23-B6D1-4DA9-9006-713623122C46}" presName="sibTrans" presStyleLbl="sibTrans2D1" presStyleIdx="0" presStyleCnt="3"/>
      <dgm:spPr/>
    </dgm:pt>
    <dgm:pt modelId="{BB97CEFE-9CB8-40D8-A76D-379DF5FAF689}" type="pres">
      <dgm:prSet presAssocID="{8D8DDC23-B6D1-4DA9-9006-713623122C46}" presName="connectorText" presStyleLbl="sibTrans2D1" presStyleIdx="0" presStyleCnt="3"/>
      <dgm:spPr/>
    </dgm:pt>
    <dgm:pt modelId="{1CC98785-7E0E-47ED-AADE-7197A71BA0F3}" type="pres">
      <dgm:prSet presAssocID="{51ADA0F9-A6E3-481E-82FF-7B6FA99A65ED}" presName="node" presStyleLbl="node1" presStyleIdx="1" presStyleCnt="4">
        <dgm:presLayoutVars>
          <dgm:bulletEnabled val="1"/>
        </dgm:presLayoutVars>
      </dgm:prSet>
      <dgm:spPr/>
    </dgm:pt>
    <dgm:pt modelId="{8837C144-CDD4-424E-A815-7D86B4C5E631}" type="pres">
      <dgm:prSet presAssocID="{BAC298F9-DD97-4CE9-ADBF-0860E102673D}" presName="sibTrans" presStyleLbl="sibTrans2D1" presStyleIdx="1" presStyleCnt="3"/>
      <dgm:spPr/>
    </dgm:pt>
    <dgm:pt modelId="{5096C514-554D-4921-94C7-136E801523EF}" type="pres">
      <dgm:prSet presAssocID="{BAC298F9-DD97-4CE9-ADBF-0860E102673D}" presName="connectorText" presStyleLbl="sibTrans2D1" presStyleIdx="1" presStyleCnt="3"/>
      <dgm:spPr/>
    </dgm:pt>
    <dgm:pt modelId="{ED080295-D726-473E-A29D-198F443AAAFC}" type="pres">
      <dgm:prSet presAssocID="{B35101C0-9E4E-4C6D-AF92-EA76EDC3A9F7}" presName="node" presStyleLbl="node1" presStyleIdx="2" presStyleCnt="4">
        <dgm:presLayoutVars>
          <dgm:bulletEnabled val="1"/>
        </dgm:presLayoutVars>
      </dgm:prSet>
      <dgm:spPr/>
    </dgm:pt>
    <dgm:pt modelId="{6C4E116B-E3A5-4770-9DF9-FFCA013F1BD0}" type="pres">
      <dgm:prSet presAssocID="{73DF672D-EFAC-4798-9612-6BB4861273C6}" presName="sibTrans" presStyleLbl="sibTrans2D1" presStyleIdx="2" presStyleCnt="3"/>
      <dgm:spPr/>
    </dgm:pt>
    <dgm:pt modelId="{FB09549E-24B9-4E5D-AD74-D19B24C25972}" type="pres">
      <dgm:prSet presAssocID="{73DF672D-EFAC-4798-9612-6BB4861273C6}" presName="connectorText" presStyleLbl="sibTrans2D1" presStyleIdx="2" presStyleCnt="3"/>
      <dgm:spPr/>
    </dgm:pt>
    <dgm:pt modelId="{BEC03989-0790-425B-BE0A-85627B1D5593}" type="pres">
      <dgm:prSet presAssocID="{D1229801-BCCA-48F3-B4E7-AB917F537228}" presName="node" presStyleLbl="node1" presStyleIdx="3" presStyleCnt="4">
        <dgm:presLayoutVars>
          <dgm:bulletEnabled val="1"/>
        </dgm:presLayoutVars>
      </dgm:prSet>
      <dgm:spPr/>
    </dgm:pt>
  </dgm:ptLst>
  <dgm:cxnLst>
    <dgm:cxn modelId="{AC76CF07-44AF-44CF-9834-8CC6F5B0EB62}" type="presOf" srcId="{08918AD1-277E-4CDE-8BB0-907FBDC8BB8A}" destId="{339D0F68-7F65-4443-92A0-990969DF2946}" srcOrd="0" destOrd="0" presId="urn:microsoft.com/office/officeart/2005/8/layout/process2"/>
    <dgm:cxn modelId="{9F3F0309-511A-4986-BC89-C44F144F3FEA}" type="presOf" srcId="{8D8DDC23-B6D1-4DA9-9006-713623122C46}" destId="{278A93D9-B089-48FB-9FFD-6143474699C4}" srcOrd="0" destOrd="0" presId="urn:microsoft.com/office/officeart/2005/8/layout/process2"/>
    <dgm:cxn modelId="{5FE1700E-436B-4E6A-8C78-8FF10C4AF828}" type="presOf" srcId="{BAC298F9-DD97-4CE9-ADBF-0860E102673D}" destId="{5096C514-554D-4921-94C7-136E801523EF}" srcOrd="1" destOrd="0" presId="urn:microsoft.com/office/officeart/2005/8/layout/process2"/>
    <dgm:cxn modelId="{E4E39A10-FFE7-4447-9F33-4EF3F9558E52}" srcId="{90C4512A-4AB0-498A-9455-F5BC7D9CCE6C}" destId="{08918AD1-277E-4CDE-8BB0-907FBDC8BB8A}" srcOrd="0" destOrd="0" parTransId="{575C7218-738C-4138-86DD-243A8344991C}" sibTransId="{8D8DDC23-B6D1-4DA9-9006-713623122C46}"/>
    <dgm:cxn modelId="{1B562E1B-31FC-44CA-ADA6-8A94E956B37A}" type="presOf" srcId="{51ADA0F9-A6E3-481E-82FF-7B6FA99A65ED}" destId="{1CC98785-7E0E-47ED-AADE-7197A71BA0F3}" srcOrd="0" destOrd="0" presId="urn:microsoft.com/office/officeart/2005/8/layout/process2"/>
    <dgm:cxn modelId="{F417693C-232E-4953-B7E3-C432A750F36A}" type="presOf" srcId="{90C4512A-4AB0-498A-9455-F5BC7D9CCE6C}" destId="{4DFE5FD0-2B60-4959-AD55-4ED7412B0CB3}" srcOrd="0" destOrd="0" presId="urn:microsoft.com/office/officeart/2005/8/layout/process2"/>
    <dgm:cxn modelId="{FDE26F5E-AB27-4564-8EFD-5967EFC1D92D}" type="presOf" srcId="{B35101C0-9E4E-4C6D-AF92-EA76EDC3A9F7}" destId="{ED080295-D726-473E-A29D-198F443AAAFC}" srcOrd="0" destOrd="0" presId="urn:microsoft.com/office/officeart/2005/8/layout/process2"/>
    <dgm:cxn modelId="{1A27F468-7EA4-4B6B-A0DA-9DB13349F687}" type="presOf" srcId="{8D8DDC23-B6D1-4DA9-9006-713623122C46}" destId="{BB97CEFE-9CB8-40D8-A76D-379DF5FAF689}" srcOrd="1" destOrd="0" presId="urn:microsoft.com/office/officeart/2005/8/layout/process2"/>
    <dgm:cxn modelId="{97A9FC6A-D319-4158-8E4C-A25C3C28A450}" type="presOf" srcId="{D1229801-BCCA-48F3-B4E7-AB917F537228}" destId="{BEC03989-0790-425B-BE0A-85627B1D5593}" srcOrd="0" destOrd="0" presId="urn:microsoft.com/office/officeart/2005/8/layout/process2"/>
    <dgm:cxn modelId="{05394173-B665-475B-BF2F-8879C4BD80FC}" type="presOf" srcId="{73DF672D-EFAC-4798-9612-6BB4861273C6}" destId="{6C4E116B-E3A5-4770-9DF9-FFCA013F1BD0}" srcOrd="0" destOrd="0" presId="urn:microsoft.com/office/officeart/2005/8/layout/process2"/>
    <dgm:cxn modelId="{0A7DAC75-CCC2-49C1-A3E2-6A280D085D9A}" type="presOf" srcId="{BAC298F9-DD97-4CE9-ADBF-0860E102673D}" destId="{8837C144-CDD4-424E-A815-7D86B4C5E631}" srcOrd="0" destOrd="0" presId="urn:microsoft.com/office/officeart/2005/8/layout/process2"/>
    <dgm:cxn modelId="{07AC8390-A8F2-4965-AF3F-7B09E328A426}" srcId="{90C4512A-4AB0-498A-9455-F5BC7D9CCE6C}" destId="{B35101C0-9E4E-4C6D-AF92-EA76EDC3A9F7}" srcOrd="2" destOrd="0" parTransId="{FC508E13-DDC9-45F2-9D03-A1744A58B51E}" sibTransId="{73DF672D-EFAC-4798-9612-6BB4861273C6}"/>
    <dgm:cxn modelId="{A21CDDBD-6DF5-430D-B338-CEBB1992F61C}" srcId="{90C4512A-4AB0-498A-9455-F5BC7D9CCE6C}" destId="{D1229801-BCCA-48F3-B4E7-AB917F537228}" srcOrd="3" destOrd="0" parTransId="{1A2CFC66-A5D8-47D6-92EF-9A75DC34027B}" sibTransId="{3F4FDD1C-04EF-4676-A6B3-064B48D60EF7}"/>
    <dgm:cxn modelId="{05D74CD0-47A8-4277-AFD1-112EF2F34352}" type="presOf" srcId="{73DF672D-EFAC-4798-9612-6BB4861273C6}" destId="{FB09549E-24B9-4E5D-AD74-D19B24C25972}" srcOrd="1" destOrd="0" presId="urn:microsoft.com/office/officeart/2005/8/layout/process2"/>
    <dgm:cxn modelId="{54C573D2-D817-4853-9D82-DA59AA834583}" srcId="{90C4512A-4AB0-498A-9455-F5BC7D9CCE6C}" destId="{51ADA0F9-A6E3-481E-82FF-7B6FA99A65ED}" srcOrd="1" destOrd="0" parTransId="{931C0472-66EF-459F-AC98-1B99DE37A709}" sibTransId="{BAC298F9-DD97-4CE9-ADBF-0860E102673D}"/>
    <dgm:cxn modelId="{10F850A8-2571-47C8-86F8-8D9AE0A9FCE1}" type="presParOf" srcId="{4DFE5FD0-2B60-4959-AD55-4ED7412B0CB3}" destId="{339D0F68-7F65-4443-92A0-990969DF2946}" srcOrd="0" destOrd="0" presId="urn:microsoft.com/office/officeart/2005/8/layout/process2"/>
    <dgm:cxn modelId="{F9161F06-6FA6-4E3E-8338-8B7362448E54}" type="presParOf" srcId="{4DFE5FD0-2B60-4959-AD55-4ED7412B0CB3}" destId="{278A93D9-B089-48FB-9FFD-6143474699C4}" srcOrd="1" destOrd="0" presId="urn:microsoft.com/office/officeart/2005/8/layout/process2"/>
    <dgm:cxn modelId="{FFA5B4F6-C035-4347-B5CE-2E2E95D5B0C3}" type="presParOf" srcId="{278A93D9-B089-48FB-9FFD-6143474699C4}" destId="{BB97CEFE-9CB8-40D8-A76D-379DF5FAF689}" srcOrd="0" destOrd="0" presId="urn:microsoft.com/office/officeart/2005/8/layout/process2"/>
    <dgm:cxn modelId="{DD40F117-C212-474C-80B2-40F8A506D5B4}" type="presParOf" srcId="{4DFE5FD0-2B60-4959-AD55-4ED7412B0CB3}" destId="{1CC98785-7E0E-47ED-AADE-7197A71BA0F3}" srcOrd="2" destOrd="0" presId="urn:microsoft.com/office/officeart/2005/8/layout/process2"/>
    <dgm:cxn modelId="{4157A21E-3394-4C38-AC66-F58844A587BE}" type="presParOf" srcId="{4DFE5FD0-2B60-4959-AD55-4ED7412B0CB3}" destId="{8837C144-CDD4-424E-A815-7D86B4C5E631}" srcOrd="3" destOrd="0" presId="urn:microsoft.com/office/officeart/2005/8/layout/process2"/>
    <dgm:cxn modelId="{81A30B0B-6B9E-428F-9143-AD935F4780CA}" type="presParOf" srcId="{8837C144-CDD4-424E-A815-7D86B4C5E631}" destId="{5096C514-554D-4921-94C7-136E801523EF}" srcOrd="0" destOrd="0" presId="urn:microsoft.com/office/officeart/2005/8/layout/process2"/>
    <dgm:cxn modelId="{33C6B81E-2C07-4DD1-8DEB-D8007A17DBC8}" type="presParOf" srcId="{4DFE5FD0-2B60-4959-AD55-4ED7412B0CB3}" destId="{ED080295-D726-473E-A29D-198F443AAAFC}" srcOrd="4" destOrd="0" presId="urn:microsoft.com/office/officeart/2005/8/layout/process2"/>
    <dgm:cxn modelId="{6BDA7A1C-C2C0-4EDF-B398-349EC0B16403}" type="presParOf" srcId="{4DFE5FD0-2B60-4959-AD55-4ED7412B0CB3}" destId="{6C4E116B-E3A5-4770-9DF9-FFCA013F1BD0}" srcOrd="5" destOrd="0" presId="urn:microsoft.com/office/officeart/2005/8/layout/process2"/>
    <dgm:cxn modelId="{7E1F07FB-3E9F-4C48-BDDB-313C6731D1CB}" type="presParOf" srcId="{6C4E116B-E3A5-4770-9DF9-FFCA013F1BD0}" destId="{FB09549E-24B9-4E5D-AD74-D19B24C25972}" srcOrd="0" destOrd="0" presId="urn:microsoft.com/office/officeart/2005/8/layout/process2"/>
    <dgm:cxn modelId="{F938029F-0069-4E57-BCDD-FFDE257C885D}" type="presParOf" srcId="{4DFE5FD0-2B60-4959-AD55-4ED7412B0CB3}" destId="{BEC03989-0790-425B-BE0A-85627B1D5593}" srcOrd="6" destOrd="0" presId="urn:microsoft.com/office/officeart/2005/8/layout/process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90C4512A-4AB0-498A-9455-F5BC7D9CCE6C}" type="doc">
      <dgm:prSet loTypeId="urn:microsoft.com/office/officeart/2005/8/layout/process2" loCatId="process" qsTypeId="urn:microsoft.com/office/officeart/2005/8/quickstyle/simple1" qsCatId="simple" csTypeId="urn:microsoft.com/office/officeart/2005/8/colors/accent1_2" csCatId="accent1" phldr="1"/>
      <dgm:spPr/>
    </dgm:pt>
    <dgm:pt modelId="{08918AD1-277E-4CDE-8BB0-907FBDC8BB8A}">
      <dgm:prSet phldrT="[Text]"/>
      <dgm:spPr/>
      <dgm:t>
        <a:bodyPr/>
        <a:lstStyle/>
        <a:p>
          <a:r>
            <a:rPr lang="en-US" dirty="0">
              <a:solidFill>
                <a:schemeClr val="bg1"/>
              </a:solidFill>
              <a:latin typeface="Abadi"/>
            </a:rPr>
            <a:t>Website Request</a:t>
          </a:r>
          <a:endParaRPr lang="en-US" dirty="0">
            <a:solidFill>
              <a:schemeClr val="bg1"/>
            </a:solidFill>
          </a:endParaRPr>
        </a:p>
      </dgm:t>
    </dgm:pt>
    <dgm:pt modelId="{575C7218-738C-4138-86DD-243A8344991C}" type="parTrans" cxnId="{E4E39A10-FFE7-4447-9F33-4EF3F9558E52}">
      <dgm:prSet/>
      <dgm:spPr/>
      <dgm:t>
        <a:bodyPr/>
        <a:lstStyle/>
        <a:p>
          <a:endParaRPr lang="en-US"/>
        </a:p>
      </dgm:t>
    </dgm:pt>
    <dgm:pt modelId="{8D8DDC23-B6D1-4DA9-9006-713623122C46}" type="sibTrans" cxnId="{E4E39A10-FFE7-4447-9F33-4EF3F9558E52}">
      <dgm:prSet/>
      <dgm:spPr/>
      <dgm:t>
        <a:bodyPr/>
        <a:lstStyle/>
        <a:p>
          <a:endParaRPr lang="en-US"/>
        </a:p>
      </dgm:t>
    </dgm:pt>
    <dgm:pt modelId="{51ADA0F9-A6E3-481E-82FF-7B6FA99A65ED}">
      <dgm:prSet phldrT="[Text]"/>
      <dgm:spPr/>
      <dgm:t>
        <a:bodyPr/>
        <a:lstStyle/>
        <a:p>
          <a:r>
            <a:rPr lang="en-US" dirty="0">
              <a:solidFill>
                <a:schemeClr val="bg1"/>
              </a:solidFill>
              <a:latin typeface="Abadi"/>
            </a:rPr>
            <a:t>HTML Page</a:t>
          </a:r>
          <a:endParaRPr lang="en-US" dirty="0">
            <a:solidFill>
              <a:schemeClr val="bg1"/>
            </a:solidFill>
          </a:endParaRPr>
        </a:p>
      </dgm:t>
    </dgm:pt>
    <dgm:pt modelId="{931C0472-66EF-459F-AC98-1B99DE37A709}" type="parTrans" cxnId="{54C573D2-D817-4853-9D82-DA59AA834583}">
      <dgm:prSet/>
      <dgm:spPr/>
      <dgm:t>
        <a:bodyPr/>
        <a:lstStyle/>
        <a:p>
          <a:endParaRPr lang="en-US"/>
        </a:p>
      </dgm:t>
    </dgm:pt>
    <dgm:pt modelId="{BAC298F9-DD97-4CE9-ADBF-0860E102673D}" type="sibTrans" cxnId="{54C573D2-D817-4853-9D82-DA59AA834583}">
      <dgm:prSet/>
      <dgm:spPr/>
      <dgm:t>
        <a:bodyPr/>
        <a:lstStyle/>
        <a:p>
          <a:endParaRPr lang="en-US"/>
        </a:p>
      </dgm:t>
    </dgm:pt>
    <dgm:pt modelId="{B35101C0-9E4E-4C6D-AF92-EA76EDC3A9F7}">
      <dgm:prSet phldrT="[Text]"/>
      <dgm:spPr/>
      <dgm:t>
        <a:bodyPr/>
        <a:lstStyle/>
        <a:p>
          <a:pPr>
            <a:buNone/>
          </a:pPr>
          <a:r>
            <a:rPr lang="en-US" dirty="0">
              <a:solidFill>
                <a:schemeClr val="bg1"/>
              </a:solidFill>
              <a:latin typeface="Abadi"/>
            </a:rPr>
            <a:t>Parse with </a:t>
          </a:r>
          <a:r>
            <a:rPr lang="en-US" dirty="0" err="1">
              <a:solidFill>
                <a:schemeClr val="bg1"/>
              </a:solidFill>
              <a:latin typeface="Abadi"/>
            </a:rPr>
            <a:t>BeautifulSoup</a:t>
          </a:r>
          <a:endParaRPr lang="en-US" dirty="0">
            <a:solidFill>
              <a:schemeClr val="bg1"/>
            </a:solidFill>
          </a:endParaRPr>
        </a:p>
      </dgm:t>
    </dgm:pt>
    <dgm:pt modelId="{FC508E13-DDC9-45F2-9D03-A1744A58B51E}" type="parTrans" cxnId="{07AC8390-A8F2-4965-AF3F-7B09E328A426}">
      <dgm:prSet/>
      <dgm:spPr/>
      <dgm:t>
        <a:bodyPr/>
        <a:lstStyle/>
        <a:p>
          <a:endParaRPr lang="en-US"/>
        </a:p>
      </dgm:t>
    </dgm:pt>
    <dgm:pt modelId="{73DF672D-EFAC-4798-9612-6BB4861273C6}" type="sibTrans" cxnId="{07AC8390-A8F2-4965-AF3F-7B09E328A426}">
      <dgm:prSet/>
      <dgm:spPr/>
      <dgm:t>
        <a:bodyPr/>
        <a:lstStyle/>
        <a:p>
          <a:endParaRPr lang="en-US"/>
        </a:p>
      </dgm:t>
    </dgm:pt>
    <dgm:pt modelId="{D1229801-BCCA-48F3-B4E7-AB917F537228}">
      <dgm:prSet phldrT="[Text]"/>
      <dgm:spPr/>
      <dgm:t>
        <a:bodyPr/>
        <a:lstStyle/>
        <a:p>
          <a:r>
            <a:rPr lang="en-US" dirty="0">
              <a:solidFill>
                <a:schemeClr val="bg1"/>
              </a:solidFill>
              <a:latin typeface="Abadi"/>
            </a:rPr>
            <a:t>Extract Launch Data </a:t>
          </a:r>
          <a:endParaRPr lang="en-US" dirty="0">
            <a:solidFill>
              <a:schemeClr val="bg1"/>
            </a:solidFill>
          </a:endParaRPr>
        </a:p>
      </dgm:t>
    </dgm:pt>
    <dgm:pt modelId="{1A2CFC66-A5D8-47D6-92EF-9A75DC34027B}" type="parTrans" cxnId="{A21CDDBD-6DF5-430D-B338-CEBB1992F61C}">
      <dgm:prSet/>
      <dgm:spPr/>
      <dgm:t>
        <a:bodyPr/>
        <a:lstStyle/>
        <a:p>
          <a:endParaRPr lang="en-US"/>
        </a:p>
      </dgm:t>
    </dgm:pt>
    <dgm:pt modelId="{3F4FDD1C-04EF-4676-A6B3-064B48D60EF7}" type="sibTrans" cxnId="{A21CDDBD-6DF5-430D-B338-CEBB1992F61C}">
      <dgm:prSet/>
      <dgm:spPr/>
      <dgm:t>
        <a:bodyPr/>
        <a:lstStyle/>
        <a:p>
          <a:endParaRPr lang="en-US"/>
        </a:p>
      </dgm:t>
    </dgm:pt>
    <dgm:pt modelId="{8EA3D741-FA7B-4DC1-97C2-244E8C21DAC0}">
      <dgm:prSet phldrT="[Text]"/>
      <dgm:spPr/>
      <dgm:t>
        <a:bodyPr/>
        <a:lstStyle/>
        <a:p>
          <a:r>
            <a:rPr lang="en-US" dirty="0">
              <a:solidFill>
                <a:schemeClr val="bg1"/>
              </a:solidFill>
            </a:rPr>
            <a:t>Structured Dataset</a:t>
          </a:r>
        </a:p>
      </dgm:t>
    </dgm:pt>
    <dgm:pt modelId="{C59A20B7-B399-4C87-ACA3-0E4647C77217}" type="parTrans" cxnId="{452E650D-5C21-4D15-9AE7-45536D37D0BC}">
      <dgm:prSet/>
      <dgm:spPr/>
      <dgm:t>
        <a:bodyPr/>
        <a:lstStyle/>
        <a:p>
          <a:endParaRPr lang="en-US"/>
        </a:p>
      </dgm:t>
    </dgm:pt>
    <dgm:pt modelId="{81188663-6228-409C-91B1-E6CB9EFCE69C}" type="sibTrans" cxnId="{452E650D-5C21-4D15-9AE7-45536D37D0BC}">
      <dgm:prSet/>
      <dgm:spPr/>
      <dgm:t>
        <a:bodyPr/>
        <a:lstStyle/>
        <a:p>
          <a:endParaRPr lang="en-US"/>
        </a:p>
      </dgm:t>
    </dgm:pt>
    <dgm:pt modelId="{4DFE5FD0-2B60-4959-AD55-4ED7412B0CB3}" type="pres">
      <dgm:prSet presAssocID="{90C4512A-4AB0-498A-9455-F5BC7D9CCE6C}" presName="linearFlow" presStyleCnt="0">
        <dgm:presLayoutVars>
          <dgm:resizeHandles val="exact"/>
        </dgm:presLayoutVars>
      </dgm:prSet>
      <dgm:spPr/>
    </dgm:pt>
    <dgm:pt modelId="{339D0F68-7F65-4443-92A0-990969DF2946}" type="pres">
      <dgm:prSet presAssocID="{08918AD1-277E-4CDE-8BB0-907FBDC8BB8A}" presName="node" presStyleLbl="node1" presStyleIdx="0" presStyleCnt="5">
        <dgm:presLayoutVars>
          <dgm:bulletEnabled val="1"/>
        </dgm:presLayoutVars>
      </dgm:prSet>
      <dgm:spPr/>
    </dgm:pt>
    <dgm:pt modelId="{278A93D9-B089-48FB-9FFD-6143474699C4}" type="pres">
      <dgm:prSet presAssocID="{8D8DDC23-B6D1-4DA9-9006-713623122C46}" presName="sibTrans" presStyleLbl="sibTrans2D1" presStyleIdx="0" presStyleCnt="4"/>
      <dgm:spPr/>
    </dgm:pt>
    <dgm:pt modelId="{BB97CEFE-9CB8-40D8-A76D-379DF5FAF689}" type="pres">
      <dgm:prSet presAssocID="{8D8DDC23-B6D1-4DA9-9006-713623122C46}" presName="connectorText" presStyleLbl="sibTrans2D1" presStyleIdx="0" presStyleCnt="4"/>
      <dgm:spPr/>
    </dgm:pt>
    <dgm:pt modelId="{1CC98785-7E0E-47ED-AADE-7197A71BA0F3}" type="pres">
      <dgm:prSet presAssocID="{51ADA0F9-A6E3-481E-82FF-7B6FA99A65ED}" presName="node" presStyleLbl="node1" presStyleIdx="1" presStyleCnt="5">
        <dgm:presLayoutVars>
          <dgm:bulletEnabled val="1"/>
        </dgm:presLayoutVars>
      </dgm:prSet>
      <dgm:spPr/>
    </dgm:pt>
    <dgm:pt modelId="{8837C144-CDD4-424E-A815-7D86B4C5E631}" type="pres">
      <dgm:prSet presAssocID="{BAC298F9-DD97-4CE9-ADBF-0860E102673D}" presName="sibTrans" presStyleLbl="sibTrans2D1" presStyleIdx="1" presStyleCnt="4"/>
      <dgm:spPr/>
    </dgm:pt>
    <dgm:pt modelId="{5096C514-554D-4921-94C7-136E801523EF}" type="pres">
      <dgm:prSet presAssocID="{BAC298F9-DD97-4CE9-ADBF-0860E102673D}" presName="connectorText" presStyleLbl="sibTrans2D1" presStyleIdx="1" presStyleCnt="4"/>
      <dgm:spPr/>
    </dgm:pt>
    <dgm:pt modelId="{ED080295-D726-473E-A29D-198F443AAAFC}" type="pres">
      <dgm:prSet presAssocID="{B35101C0-9E4E-4C6D-AF92-EA76EDC3A9F7}" presName="node" presStyleLbl="node1" presStyleIdx="2" presStyleCnt="5">
        <dgm:presLayoutVars>
          <dgm:bulletEnabled val="1"/>
        </dgm:presLayoutVars>
      </dgm:prSet>
      <dgm:spPr/>
    </dgm:pt>
    <dgm:pt modelId="{6C4E116B-E3A5-4770-9DF9-FFCA013F1BD0}" type="pres">
      <dgm:prSet presAssocID="{73DF672D-EFAC-4798-9612-6BB4861273C6}" presName="sibTrans" presStyleLbl="sibTrans2D1" presStyleIdx="2" presStyleCnt="4"/>
      <dgm:spPr/>
    </dgm:pt>
    <dgm:pt modelId="{FB09549E-24B9-4E5D-AD74-D19B24C25972}" type="pres">
      <dgm:prSet presAssocID="{73DF672D-EFAC-4798-9612-6BB4861273C6}" presName="connectorText" presStyleLbl="sibTrans2D1" presStyleIdx="2" presStyleCnt="4"/>
      <dgm:spPr/>
    </dgm:pt>
    <dgm:pt modelId="{BEC03989-0790-425B-BE0A-85627B1D5593}" type="pres">
      <dgm:prSet presAssocID="{D1229801-BCCA-48F3-B4E7-AB917F537228}" presName="node" presStyleLbl="node1" presStyleIdx="3" presStyleCnt="5">
        <dgm:presLayoutVars>
          <dgm:bulletEnabled val="1"/>
        </dgm:presLayoutVars>
      </dgm:prSet>
      <dgm:spPr/>
    </dgm:pt>
    <dgm:pt modelId="{F873F49F-7C24-4310-9FDB-D34AC95DFAAF}" type="pres">
      <dgm:prSet presAssocID="{3F4FDD1C-04EF-4676-A6B3-064B48D60EF7}" presName="sibTrans" presStyleLbl="sibTrans2D1" presStyleIdx="3" presStyleCnt="4"/>
      <dgm:spPr/>
    </dgm:pt>
    <dgm:pt modelId="{77722A32-E751-4399-816D-E9385B7BDC11}" type="pres">
      <dgm:prSet presAssocID="{3F4FDD1C-04EF-4676-A6B3-064B48D60EF7}" presName="connectorText" presStyleLbl="sibTrans2D1" presStyleIdx="3" presStyleCnt="4"/>
      <dgm:spPr/>
    </dgm:pt>
    <dgm:pt modelId="{920E3AAA-398A-4F9F-81EE-26F78648F512}" type="pres">
      <dgm:prSet presAssocID="{8EA3D741-FA7B-4DC1-97C2-244E8C21DAC0}" presName="node" presStyleLbl="node1" presStyleIdx="4" presStyleCnt="5">
        <dgm:presLayoutVars>
          <dgm:bulletEnabled val="1"/>
        </dgm:presLayoutVars>
      </dgm:prSet>
      <dgm:spPr/>
    </dgm:pt>
  </dgm:ptLst>
  <dgm:cxnLst>
    <dgm:cxn modelId="{AC76CF07-44AF-44CF-9834-8CC6F5B0EB62}" type="presOf" srcId="{08918AD1-277E-4CDE-8BB0-907FBDC8BB8A}" destId="{339D0F68-7F65-4443-92A0-990969DF2946}" srcOrd="0" destOrd="0" presId="urn:microsoft.com/office/officeart/2005/8/layout/process2"/>
    <dgm:cxn modelId="{9F3F0309-511A-4986-BC89-C44F144F3FEA}" type="presOf" srcId="{8D8DDC23-B6D1-4DA9-9006-713623122C46}" destId="{278A93D9-B089-48FB-9FFD-6143474699C4}" srcOrd="0" destOrd="0" presId="urn:microsoft.com/office/officeart/2005/8/layout/process2"/>
    <dgm:cxn modelId="{452E650D-5C21-4D15-9AE7-45536D37D0BC}" srcId="{90C4512A-4AB0-498A-9455-F5BC7D9CCE6C}" destId="{8EA3D741-FA7B-4DC1-97C2-244E8C21DAC0}" srcOrd="4" destOrd="0" parTransId="{C59A20B7-B399-4C87-ACA3-0E4647C77217}" sibTransId="{81188663-6228-409C-91B1-E6CB9EFCE69C}"/>
    <dgm:cxn modelId="{5FE1700E-436B-4E6A-8C78-8FF10C4AF828}" type="presOf" srcId="{BAC298F9-DD97-4CE9-ADBF-0860E102673D}" destId="{5096C514-554D-4921-94C7-136E801523EF}" srcOrd="1" destOrd="0" presId="urn:microsoft.com/office/officeart/2005/8/layout/process2"/>
    <dgm:cxn modelId="{E4E39A10-FFE7-4447-9F33-4EF3F9558E52}" srcId="{90C4512A-4AB0-498A-9455-F5BC7D9CCE6C}" destId="{08918AD1-277E-4CDE-8BB0-907FBDC8BB8A}" srcOrd="0" destOrd="0" parTransId="{575C7218-738C-4138-86DD-243A8344991C}" sibTransId="{8D8DDC23-B6D1-4DA9-9006-713623122C46}"/>
    <dgm:cxn modelId="{1B562E1B-31FC-44CA-ADA6-8A94E956B37A}" type="presOf" srcId="{51ADA0F9-A6E3-481E-82FF-7B6FA99A65ED}" destId="{1CC98785-7E0E-47ED-AADE-7197A71BA0F3}" srcOrd="0" destOrd="0" presId="urn:microsoft.com/office/officeart/2005/8/layout/process2"/>
    <dgm:cxn modelId="{4C77C41E-4322-4948-80FF-0A072A49EF67}" type="presOf" srcId="{3F4FDD1C-04EF-4676-A6B3-064B48D60EF7}" destId="{77722A32-E751-4399-816D-E9385B7BDC11}" srcOrd="1" destOrd="0" presId="urn:microsoft.com/office/officeart/2005/8/layout/process2"/>
    <dgm:cxn modelId="{F417693C-232E-4953-B7E3-C432A750F36A}" type="presOf" srcId="{90C4512A-4AB0-498A-9455-F5BC7D9CCE6C}" destId="{4DFE5FD0-2B60-4959-AD55-4ED7412B0CB3}" srcOrd="0" destOrd="0" presId="urn:microsoft.com/office/officeart/2005/8/layout/process2"/>
    <dgm:cxn modelId="{FDE26F5E-AB27-4564-8EFD-5967EFC1D92D}" type="presOf" srcId="{B35101C0-9E4E-4C6D-AF92-EA76EDC3A9F7}" destId="{ED080295-D726-473E-A29D-198F443AAAFC}" srcOrd="0" destOrd="0" presId="urn:microsoft.com/office/officeart/2005/8/layout/process2"/>
    <dgm:cxn modelId="{1A27F468-7EA4-4B6B-A0DA-9DB13349F687}" type="presOf" srcId="{8D8DDC23-B6D1-4DA9-9006-713623122C46}" destId="{BB97CEFE-9CB8-40D8-A76D-379DF5FAF689}" srcOrd="1" destOrd="0" presId="urn:microsoft.com/office/officeart/2005/8/layout/process2"/>
    <dgm:cxn modelId="{97A9FC6A-D319-4158-8E4C-A25C3C28A450}" type="presOf" srcId="{D1229801-BCCA-48F3-B4E7-AB917F537228}" destId="{BEC03989-0790-425B-BE0A-85627B1D5593}" srcOrd="0" destOrd="0" presId="urn:microsoft.com/office/officeart/2005/8/layout/process2"/>
    <dgm:cxn modelId="{05394173-B665-475B-BF2F-8879C4BD80FC}" type="presOf" srcId="{73DF672D-EFAC-4798-9612-6BB4861273C6}" destId="{6C4E116B-E3A5-4770-9DF9-FFCA013F1BD0}" srcOrd="0" destOrd="0" presId="urn:microsoft.com/office/officeart/2005/8/layout/process2"/>
    <dgm:cxn modelId="{4497D773-6F4E-4263-B339-22AF18C490CB}" type="presOf" srcId="{3F4FDD1C-04EF-4676-A6B3-064B48D60EF7}" destId="{F873F49F-7C24-4310-9FDB-D34AC95DFAAF}" srcOrd="0" destOrd="0" presId="urn:microsoft.com/office/officeart/2005/8/layout/process2"/>
    <dgm:cxn modelId="{0A7DAC75-CCC2-49C1-A3E2-6A280D085D9A}" type="presOf" srcId="{BAC298F9-DD97-4CE9-ADBF-0860E102673D}" destId="{8837C144-CDD4-424E-A815-7D86B4C5E631}" srcOrd="0" destOrd="0" presId="urn:microsoft.com/office/officeart/2005/8/layout/process2"/>
    <dgm:cxn modelId="{07AC8390-A8F2-4965-AF3F-7B09E328A426}" srcId="{90C4512A-4AB0-498A-9455-F5BC7D9CCE6C}" destId="{B35101C0-9E4E-4C6D-AF92-EA76EDC3A9F7}" srcOrd="2" destOrd="0" parTransId="{FC508E13-DDC9-45F2-9D03-A1744A58B51E}" sibTransId="{73DF672D-EFAC-4798-9612-6BB4861273C6}"/>
    <dgm:cxn modelId="{88269E98-5F8A-433B-A630-1772AC351077}" type="presOf" srcId="{8EA3D741-FA7B-4DC1-97C2-244E8C21DAC0}" destId="{920E3AAA-398A-4F9F-81EE-26F78648F512}" srcOrd="0" destOrd="0" presId="urn:microsoft.com/office/officeart/2005/8/layout/process2"/>
    <dgm:cxn modelId="{A21CDDBD-6DF5-430D-B338-CEBB1992F61C}" srcId="{90C4512A-4AB0-498A-9455-F5BC7D9CCE6C}" destId="{D1229801-BCCA-48F3-B4E7-AB917F537228}" srcOrd="3" destOrd="0" parTransId="{1A2CFC66-A5D8-47D6-92EF-9A75DC34027B}" sibTransId="{3F4FDD1C-04EF-4676-A6B3-064B48D60EF7}"/>
    <dgm:cxn modelId="{05D74CD0-47A8-4277-AFD1-112EF2F34352}" type="presOf" srcId="{73DF672D-EFAC-4798-9612-6BB4861273C6}" destId="{FB09549E-24B9-4E5D-AD74-D19B24C25972}" srcOrd="1" destOrd="0" presId="urn:microsoft.com/office/officeart/2005/8/layout/process2"/>
    <dgm:cxn modelId="{54C573D2-D817-4853-9D82-DA59AA834583}" srcId="{90C4512A-4AB0-498A-9455-F5BC7D9CCE6C}" destId="{51ADA0F9-A6E3-481E-82FF-7B6FA99A65ED}" srcOrd="1" destOrd="0" parTransId="{931C0472-66EF-459F-AC98-1B99DE37A709}" sibTransId="{BAC298F9-DD97-4CE9-ADBF-0860E102673D}"/>
    <dgm:cxn modelId="{10F850A8-2571-47C8-86F8-8D9AE0A9FCE1}" type="presParOf" srcId="{4DFE5FD0-2B60-4959-AD55-4ED7412B0CB3}" destId="{339D0F68-7F65-4443-92A0-990969DF2946}" srcOrd="0" destOrd="0" presId="urn:microsoft.com/office/officeart/2005/8/layout/process2"/>
    <dgm:cxn modelId="{F9161F06-6FA6-4E3E-8338-8B7362448E54}" type="presParOf" srcId="{4DFE5FD0-2B60-4959-AD55-4ED7412B0CB3}" destId="{278A93D9-B089-48FB-9FFD-6143474699C4}" srcOrd="1" destOrd="0" presId="urn:microsoft.com/office/officeart/2005/8/layout/process2"/>
    <dgm:cxn modelId="{FFA5B4F6-C035-4347-B5CE-2E2E95D5B0C3}" type="presParOf" srcId="{278A93D9-B089-48FB-9FFD-6143474699C4}" destId="{BB97CEFE-9CB8-40D8-A76D-379DF5FAF689}" srcOrd="0" destOrd="0" presId="urn:microsoft.com/office/officeart/2005/8/layout/process2"/>
    <dgm:cxn modelId="{DD40F117-C212-474C-80B2-40F8A506D5B4}" type="presParOf" srcId="{4DFE5FD0-2B60-4959-AD55-4ED7412B0CB3}" destId="{1CC98785-7E0E-47ED-AADE-7197A71BA0F3}" srcOrd="2" destOrd="0" presId="urn:microsoft.com/office/officeart/2005/8/layout/process2"/>
    <dgm:cxn modelId="{4157A21E-3394-4C38-AC66-F58844A587BE}" type="presParOf" srcId="{4DFE5FD0-2B60-4959-AD55-4ED7412B0CB3}" destId="{8837C144-CDD4-424E-A815-7D86B4C5E631}" srcOrd="3" destOrd="0" presId="urn:microsoft.com/office/officeart/2005/8/layout/process2"/>
    <dgm:cxn modelId="{81A30B0B-6B9E-428F-9143-AD935F4780CA}" type="presParOf" srcId="{8837C144-CDD4-424E-A815-7D86B4C5E631}" destId="{5096C514-554D-4921-94C7-136E801523EF}" srcOrd="0" destOrd="0" presId="urn:microsoft.com/office/officeart/2005/8/layout/process2"/>
    <dgm:cxn modelId="{33C6B81E-2C07-4DD1-8DEB-D8007A17DBC8}" type="presParOf" srcId="{4DFE5FD0-2B60-4959-AD55-4ED7412B0CB3}" destId="{ED080295-D726-473E-A29D-198F443AAAFC}" srcOrd="4" destOrd="0" presId="urn:microsoft.com/office/officeart/2005/8/layout/process2"/>
    <dgm:cxn modelId="{6BDA7A1C-C2C0-4EDF-B398-349EC0B16403}" type="presParOf" srcId="{4DFE5FD0-2B60-4959-AD55-4ED7412B0CB3}" destId="{6C4E116B-E3A5-4770-9DF9-FFCA013F1BD0}" srcOrd="5" destOrd="0" presId="urn:microsoft.com/office/officeart/2005/8/layout/process2"/>
    <dgm:cxn modelId="{7E1F07FB-3E9F-4C48-BDDB-313C6731D1CB}" type="presParOf" srcId="{6C4E116B-E3A5-4770-9DF9-FFCA013F1BD0}" destId="{FB09549E-24B9-4E5D-AD74-D19B24C25972}" srcOrd="0" destOrd="0" presId="urn:microsoft.com/office/officeart/2005/8/layout/process2"/>
    <dgm:cxn modelId="{F938029F-0069-4E57-BCDD-FFDE257C885D}" type="presParOf" srcId="{4DFE5FD0-2B60-4959-AD55-4ED7412B0CB3}" destId="{BEC03989-0790-425B-BE0A-85627B1D5593}" srcOrd="6" destOrd="0" presId="urn:microsoft.com/office/officeart/2005/8/layout/process2"/>
    <dgm:cxn modelId="{93FFA418-ECDC-4203-89B4-C947AA263EF4}" type="presParOf" srcId="{4DFE5FD0-2B60-4959-AD55-4ED7412B0CB3}" destId="{F873F49F-7C24-4310-9FDB-D34AC95DFAAF}" srcOrd="7" destOrd="0" presId="urn:microsoft.com/office/officeart/2005/8/layout/process2"/>
    <dgm:cxn modelId="{246D2A3F-E764-43B3-83DF-054F1576D010}" type="presParOf" srcId="{F873F49F-7C24-4310-9FDB-D34AC95DFAAF}" destId="{77722A32-E751-4399-816D-E9385B7BDC11}" srcOrd="0" destOrd="0" presId="urn:microsoft.com/office/officeart/2005/8/layout/process2"/>
    <dgm:cxn modelId="{C246D260-B6C4-4DE9-A434-664E3DE75CD3}" type="presParOf" srcId="{4DFE5FD0-2B60-4959-AD55-4ED7412B0CB3}" destId="{920E3AAA-398A-4F9F-81EE-26F78648F512}" srcOrd="8" destOrd="0" presId="urn:microsoft.com/office/officeart/2005/8/layout/process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39D0F68-7F65-4443-92A0-990969DF2946}">
      <dsp:nvSpPr>
        <dsp:cNvPr id="0" name=""/>
        <dsp:cNvSpPr/>
      </dsp:nvSpPr>
      <dsp:spPr>
        <a:xfrm>
          <a:off x="1463636" y="2414"/>
          <a:ext cx="2234006" cy="89809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>
              <a:solidFill>
                <a:schemeClr val="bg1"/>
              </a:solidFill>
              <a:latin typeface="Abadi"/>
            </a:rPr>
            <a:t>SpaceX REST API Request </a:t>
          </a:r>
          <a:endParaRPr lang="en-US" sz="1600" kern="1200" dirty="0">
            <a:solidFill>
              <a:schemeClr val="bg1"/>
            </a:solidFill>
          </a:endParaRPr>
        </a:p>
      </dsp:txBody>
      <dsp:txXfrm>
        <a:off x="1489940" y="28718"/>
        <a:ext cx="2181398" cy="845485"/>
      </dsp:txXfrm>
    </dsp:sp>
    <dsp:sp modelId="{278A93D9-B089-48FB-9FFD-6143474699C4}">
      <dsp:nvSpPr>
        <dsp:cNvPr id="0" name=""/>
        <dsp:cNvSpPr/>
      </dsp:nvSpPr>
      <dsp:spPr>
        <a:xfrm rot="5400000">
          <a:off x="2412247" y="922959"/>
          <a:ext cx="336784" cy="404141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300" kern="1200"/>
        </a:p>
      </dsp:txBody>
      <dsp:txXfrm rot="-5400000">
        <a:off x="2459397" y="956638"/>
        <a:ext cx="242485" cy="235749"/>
      </dsp:txXfrm>
    </dsp:sp>
    <dsp:sp modelId="{1CC98785-7E0E-47ED-AADE-7197A71BA0F3}">
      <dsp:nvSpPr>
        <dsp:cNvPr id="0" name=""/>
        <dsp:cNvSpPr/>
      </dsp:nvSpPr>
      <dsp:spPr>
        <a:xfrm>
          <a:off x="1463636" y="1349553"/>
          <a:ext cx="2234006" cy="89809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>
              <a:solidFill>
                <a:schemeClr val="bg1"/>
              </a:solidFill>
              <a:latin typeface="Abadi"/>
            </a:rPr>
            <a:t>JSON Response </a:t>
          </a:r>
          <a:endParaRPr lang="en-US" sz="1600" kern="1200" dirty="0">
            <a:solidFill>
              <a:schemeClr val="bg1"/>
            </a:solidFill>
          </a:endParaRPr>
        </a:p>
      </dsp:txBody>
      <dsp:txXfrm>
        <a:off x="1489940" y="1375857"/>
        <a:ext cx="2181398" cy="845485"/>
      </dsp:txXfrm>
    </dsp:sp>
    <dsp:sp modelId="{8837C144-CDD4-424E-A815-7D86B4C5E631}">
      <dsp:nvSpPr>
        <dsp:cNvPr id="0" name=""/>
        <dsp:cNvSpPr/>
      </dsp:nvSpPr>
      <dsp:spPr>
        <a:xfrm rot="5400000">
          <a:off x="2412247" y="2270099"/>
          <a:ext cx="336784" cy="404141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300" kern="1200"/>
        </a:p>
      </dsp:txBody>
      <dsp:txXfrm rot="-5400000">
        <a:off x="2459397" y="2303778"/>
        <a:ext cx="242485" cy="235749"/>
      </dsp:txXfrm>
    </dsp:sp>
    <dsp:sp modelId="{ED080295-D726-473E-A29D-198F443AAAFC}">
      <dsp:nvSpPr>
        <dsp:cNvPr id="0" name=""/>
        <dsp:cNvSpPr/>
      </dsp:nvSpPr>
      <dsp:spPr>
        <a:xfrm>
          <a:off x="1463636" y="2696693"/>
          <a:ext cx="2234006" cy="89809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>
              <a:solidFill>
                <a:schemeClr val="bg1"/>
              </a:solidFill>
              <a:latin typeface="Abadi"/>
            </a:rPr>
            <a:t>Extract Key Fields </a:t>
          </a:r>
        </a:p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>
              <a:solidFill>
                <a:schemeClr val="bg1"/>
              </a:solidFill>
              <a:latin typeface="Abadi"/>
            </a:rPr>
            <a:t>(launch site, payload, orbit, landing outcome) </a:t>
          </a:r>
          <a:endParaRPr lang="en-US" sz="1600" kern="1200" dirty="0">
            <a:solidFill>
              <a:schemeClr val="bg1"/>
            </a:solidFill>
          </a:endParaRPr>
        </a:p>
      </dsp:txBody>
      <dsp:txXfrm>
        <a:off x="1489940" y="2722997"/>
        <a:ext cx="2181398" cy="845485"/>
      </dsp:txXfrm>
    </dsp:sp>
    <dsp:sp modelId="{6C4E116B-E3A5-4770-9DF9-FFCA013F1BD0}">
      <dsp:nvSpPr>
        <dsp:cNvPr id="0" name=""/>
        <dsp:cNvSpPr/>
      </dsp:nvSpPr>
      <dsp:spPr>
        <a:xfrm rot="5400000">
          <a:off x="2412247" y="3617238"/>
          <a:ext cx="336784" cy="404141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300" kern="1200"/>
        </a:p>
      </dsp:txBody>
      <dsp:txXfrm rot="-5400000">
        <a:off x="2459397" y="3650917"/>
        <a:ext cx="242485" cy="235749"/>
      </dsp:txXfrm>
    </dsp:sp>
    <dsp:sp modelId="{BEC03989-0790-425B-BE0A-85627B1D5593}">
      <dsp:nvSpPr>
        <dsp:cNvPr id="0" name=""/>
        <dsp:cNvSpPr/>
      </dsp:nvSpPr>
      <dsp:spPr>
        <a:xfrm>
          <a:off x="1463636" y="4043832"/>
          <a:ext cx="2234006" cy="89809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>
              <a:solidFill>
                <a:schemeClr val="bg1"/>
              </a:solidFill>
              <a:latin typeface="Abadi"/>
            </a:rPr>
            <a:t>Structured Dataset </a:t>
          </a:r>
          <a:endParaRPr lang="en-US" sz="1600" kern="1200" dirty="0">
            <a:solidFill>
              <a:schemeClr val="bg1"/>
            </a:solidFill>
          </a:endParaRPr>
        </a:p>
      </dsp:txBody>
      <dsp:txXfrm>
        <a:off x="1489940" y="4070136"/>
        <a:ext cx="2181398" cy="845485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39D0F68-7F65-4443-92A0-990969DF2946}">
      <dsp:nvSpPr>
        <dsp:cNvPr id="0" name=""/>
        <dsp:cNvSpPr/>
      </dsp:nvSpPr>
      <dsp:spPr>
        <a:xfrm>
          <a:off x="2098093" y="603"/>
          <a:ext cx="1562383" cy="706161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>
              <a:solidFill>
                <a:schemeClr val="bg1"/>
              </a:solidFill>
              <a:latin typeface="Abadi"/>
            </a:rPr>
            <a:t>Website Request</a:t>
          </a:r>
          <a:endParaRPr lang="en-US" sz="1800" kern="1200" dirty="0">
            <a:solidFill>
              <a:schemeClr val="bg1"/>
            </a:solidFill>
          </a:endParaRPr>
        </a:p>
      </dsp:txBody>
      <dsp:txXfrm>
        <a:off x="2118776" y="21286"/>
        <a:ext cx="1521017" cy="664795"/>
      </dsp:txXfrm>
    </dsp:sp>
    <dsp:sp modelId="{278A93D9-B089-48FB-9FFD-6143474699C4}">
      <dsp:nvSpPr>
        <dsp:cNvPr id="0" name=""/>
        <dsp:cNvSpPr/>
      </dsp:nvSpPr>
      <dsp:spPr>
        <a:xfrm rot="5400000">
          <a:off x="2746879" y="724419"/>
          <a:ext cx="264810" cy="317772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300" kern="1200"/>
        </a:p>
      </dsp:txBody>
      <dsp:txXfrm rot="-5400000">
        <a:off x="2783953" y="750900"/>
        <a:ext cx="190664" cy="185367"/>
      </dsp:txXfrm>
    </dsp:sp>
    <dsp:sp modelId="{1CC98785-7E0E-47ED-AADE-7197A71BA0F3}">
      <dsp:nvSpPr>
        <dsp:cNvPr id="0" name=""/>
        <dsp:cNvSpPr/>
      </dsp:nvSpPr>
      <dsp:spPr>
        <a:xfrm>
          <a:off x="2098093" y="1059846"/>
          <a:ext cx="1562383" cy="706161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>
              <a:solidFill>
                <a:schemeClr val="bg1"/>
              </a:solidFill>
              <a:latin typeface="Abadi"/>
            </a:rPr>
            <a:t>HTML Page</a:t>
          </a:r>
          <a:endParaRPr lang="en-US" sz="1800" kern="1200" dirty="0">
            <a:solidFill>
              <a:schemeClr val="bg1"/>
            </a:solidFill>
          </a:endParaRPr>
        </a:p>
      </dsp:txBody>
      <dsp:txXfrm>
        <a:off x="2118776" y="1080529"/>
        <a:ext cx="1521017" cy="664795"/>
      </dsp:txXfrm>
    </dsp:sp>
    <dsp:sp modelId="{8837C144-CDD4-424E-A815-7D86B4C5E631}">
      <dsp:nvSpPr>
        <dsp:cNvPr id="0" name=""/>
        <dsp:cNvSpPr/>
      </dsp:nvSpPr>
      <dsp:spPr>
        <a:xfrm rot="5400000">
          <a:off x="2746879" y="1783662"/>
          <a:ext cx="264810" cy="317772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300" kern="1200"/>
        </a:p>
      </dsp:txBody>
      <dsp:txXfrm rot="-5400000">
        <a:off x="2783953" y="1810143"/>
        <a:ext cx="190664" cy="185367"/>
      </dsp:txXfrm>
    </dsp:sp>
    <dsp:sp modelId="{ED080295-D726-473E-A29D-198F443AAAFC}">
      <dsp:nvSpPr>
        <dsp:cNvPr id="0" name=""/>
        <dsp:cNvSpPr/>
      </dsp:nvSpPr>
      <dsp:spPr>
        <a:xfrm>
          <a:off x="2098093" y="2119089"/>
          <a:ext cx="1562383" cy="706161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>
              <a:solidFill>
                <a:schemeClr val="bg1"/>
              </a:solidFill>
              <a:latin typeface="Abadi"/>
            </a:rPr>
            <a:t>Parse with </a:t>
          </a:r>
          <a:r>
            <a:rPr lang="en-US" sz="1800" kern="1200" dirty="0" err="1">
              <a:solidFill>
                <a:schemeClr val="bg1"/>
              </a:solidFill>
              <a:latin typeface="Abadi"/>
            </a:rPr>
            <a:t>BeautifulSoup</a:t>
          </a:r>
          <a:endParaRPr lang="en-US" sz="1800" kern="1200" dirty="0">
            <a:solidFill>
              <a:schemeClr val="bg1"/>
            </a:solidFill>
          </a:endParaRPr>
        </a:p>
      </dsp:txBody>
      <dsp:txXfrm>
        <a:off x="2118776" y="2139772"/>
        <a:ext cx="1521017" cy="664795"/>
      </dsp:txXfrm>
    </dsp:sp>
    <dsp:sp modelId="{6C4E116B-E3A5-4770-9DF9-FFCA013F1BD0}">
      <dsp:nvSpPr>
        <dsp:cNvPr id="0" name=""/>
        <dsp:cNvSpPr/>
      </dsp:nvSpPr>
      <dsp:spPr>
        <a:xfrm rot="5400000">
          <a:off x="2746879" y="2842904"/>
          <a:ext cx="264810" cy="317772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300" kern="1200"/>
        </a:p>
      </dsp:txBody>
      <dsp:txXfrm rot="-5400000">
        <a:off x="2783953" y="2869385"/>
        <a:ext cx="190664" cy="185367"/>
      </dsp:txXfrm>
    </dsp:sp>
    <dsp:sp modelId="{BEC03989-0790-425B-BE0A-85627B1D5593}">
      <dsp:nvSpPr>
        <dsp:cNvPr id="0" name=""/>
        <dsp:cNvSpPr/>
      </dsp:nvSpPr>
      <dsp:spPr>
        <a:xfrm>
          <a:off x="2098093" y="3178331"/>
          <a:ext cx="1562383" cy="706161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>
              <a:solidFill>
                <a:schemeClr val="bg1"/>
              </a:solidFill>
              <a:latin typeface="Abadi"/>
            </a:rPr>
            <a:t>Extract Launch Data </a:t>
          </a:r>
          <a:endParaRPr lang="en-US" sz="1800" kern="1200" dirty="0">
            <a:solidFill>
              <a:schemeClr val="bg1"/>
            </a:solidFill>
          </a:endParaRPr>
        </a:p>
      </dsp:txBody>
      <dsp:txXfrm>
        <a:off x="2118776" y="3199014"/>
        <a:ext cx="1521017" cy="664795"/>
      </dsp:txXfrm>
    </dsp:sp>
    <dsp:sp modelId="{F873F49F-7C24-4310-9FDB-D34AC95DFAAF}">
      <dsp:nvSpPr>
        <dsp:cNvPr id="0" name=""/>
        <dsp:cNvSpPr/>
      </dsp:nvSpPr>
      <dsp:spPr>
        <a:xfrm rot="5400000">
          <a:off x="2746879" y="3902147"/>
          <a:ext cx="264810" cy="317772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300" kern="1200"/>
        </a:p>
      </dsp:txBody>
      <dsp:txXfrm rot="-5400000">
        <a:off x="2783953" y="3928628"/>
        <a:ext cx="190664" cy="185367"/>
      </dsp:txXfrm>
    </dsp:sp>
    <dsp:sp modelId="{920E3AAA-398A-4F9F-81EE-26F78648F512}">
      <dsp:nvSpPr>
        <dsp:cNvPr id="0" name=""/>
        <dsp:cNvSpPr/>
      </dsp:nvSpPr>
      <dsp:spPr>
        <a:xfrm>
          <a:off x="2098093" y="4237574"/>
          <a:ext cx="1562383" cy="706161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>
              <a:solidFill>
                <a:schemeClr val="bg1"/>
              </a:solidFill>
            </a:rPr>
            <a:t>Structured Dataset</a:t>
          </a:r>
        </a:p>
      </dsp:txBody>
      <dsp:txXfrm>
        <a:off x="2118776" y="4258257"/>
        <a:ext cx="1521017" cy="66479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2">
  <dgm:title val=""/>
  <dgm:desc val=""/>
  <dgm:catLst>
    <dgm:cat type="process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resizeHandles val="exact"/>
    </dgm:varLst>
    <dgm:alg type="lin">
      <dgm:param type="linDir" val="fromT"/>
    </dgm:alg>
    <dgm:shape xmlns:r="http://schemas.openxmlformats.org/officeDocument/2006/relationships" r:blip="">
      <dgm:adjLst/>
    </dgm:shape>
    <dgm:presOf/>
    <dgm:constrLst>
      <dgm:constr type="h" for="ch" ptType="node" refType="h"/>
      <dgm:constr type="h" for="ch" ptType="sibTrans" refType="h" refFor="ch" refPtType="node" fact="0.5"/>
      <dgm:constr type="w" for="ch" ptType="node" op="equ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choose name="Name0">
          <dgm:if name="Name1" axis="root des" ptType="all node" func="maxDepth" op="gt" val="1">
            <dgm:alg type="tx">
              <dgm:param type="parTxLTRAlign" val="l"/>
              <dgm:param type="parTxRTLAlign" val="r"/>
              <dgm:param type="txAnchorVertCh" val="mid"/>
            </dgm:alg>
          </dgm:if>
          <dgm:else name="Name2">
            <dgm:alg type="tx"/>
          </dgm:else>
        </dgm:choose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w" refType="h" fact="1.8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w" val="NaN" fact="4" max="NaN"/>
          <dgm:rule type="primFontSz" val="5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w" refType="h" fact="0.9"/>
            <dgm:constr type="connDist"/>
            <dgm:constr type="wArH" refType="w" fact="0.5"/>
            <dgm:constr type="hArH" refType="w"/>
            <dgm:constr type="stemThick" refType="w" fact="0.6"/>
            <dgm:constr type="begPad" refType="connDist" fact="0.125"/>
            <dgm:constr type="endPad" refType="connDist" fact="0.125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process2">
  <dgm:title val=""/>
  <dgm:desc val=""/>
  <dgm:catLst>
    <dgm:cat type="process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resizeHandles val="exact"/>
    </dgm:varLst>
    <dgm:alg type="lin">
      <dgm:param type="linDir" val="fromT"/>
    </dgm:alg>
    <dgm:shape xmlns:r="http://schemas.openxmlformats.org/officeDocument/2006/relationships" r:blip="">
      <dgm:adjLst/>
    </dgm:shape>
    <dgm:presOf/>
    <dgm:constrLst>
      <dgm:constr type="h" for="ch" ptType="node" refType="h"/>
      <dgm:constr type="h" for="ch" ptType="sibTrans" refType="h" refFor="ch" refPtType="node" fact="0.5"/>
      <dgm:constr type="w" for="ch" ptType="node" op="equ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choose name="Name0">
          <dgm:if name="Name1" axis="root des" ptType="all node" func="maxDepth" op="gt" val="1">
            <dgm:alg type="tx">
              <dgm:param type="parTxLTRAlign" val="l"/>
              <dgm:param type="parTxRTLAlign" val="r"/>
              <dgm:param type="txAnchorVertCh" val="mid"/>
            </dgm:alg>
          </dgm:if>
          <dgm:else name="Name2">
            <dgm:alg type="tx"/>
          </dgm:else>
        </dgm:choose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w" refType="h" fact="1.8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w" val="NaN" fact="4" max="NaN"/>
          <dgm:rule type="primFontSz" val="5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w" refType="h" fact="0.9"/>
            <dgm:constr type="connDist"/>
            <dgm:constr type="wArH" refType="w" fact="0.5"/>
            <dgm:constr type="hArH" refType="w"/>
            <dgm:constr type="stemThick" refType="w" fact="0.6"/>
            <dgm:constr type="begPad" refType="connDist" fact="0.125"/>
            <dgm:constr type="endPad" refType="connDist" fact="0.125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D167474-952B-AC43-BEC3-541C80E3FD9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B6DC1C6-1287-2C4A-84C8-98EFD82F9A6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1B1DFE-DEC1-F84C-B64B-0BC4AFB87332}" type="datetimeFigureOut">
              <a:rPr lang="en-US" smtClean="0"/>
              <a:t>10/13/2025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B322D0-710C-764D-ADE9-C566FF3B05D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2A2AE0-FDA0-1248-8D07-A5244E897E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91E733-BECA-E944-9B7F-321864631F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101556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jpeg>
</file>

<file path=ppt/media/image12.png>
</file>

<file path=ppt/media/image13.png>
</file>

<file path=ppt/media/image14.png>
</file>

<file path=ppt/media/image15.jpeg>
</file>

<file path=ppt/media/image16.png>
</file>

<file path=ppt/media/image17.png>
</file>

<file path=ppt/media/image18.jpe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497948-54D2-43F8-9A63-A99FE3051738}" type="datetimeFigureOut">
              <a:rPr lang="en-US" smtClean="0"/>
              <a:t>10/13/2025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BDA0E2-FEBD-4B65-8F16-724CF984F3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22222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83152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2750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496659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247782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85033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FDF747-B622-7F48-9215-C3A606BDEB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27294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DDD383-EB92-5540-96BB-199B7760EF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9FED7B-4DA5-4346-B7E2-D18782430F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2B5F2C-52A9-3047-A473-9FFC051518A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10/13/2025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C041C9-0677-664D-B2BB-69B0A6A709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B34EA4-D670-2C41-9EF4-392023D22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5493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D05DB93-A58E-714C-BD6E-76F1D21AEA0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DF83819-F149-7645-A0DD-B53DD9D848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FB065F-A67E-EF4E-A12F-EB30F584E49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10/13/2025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6E9D5F-8CC5-8740-9426-35E9D812FC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B1DE0B-93CB-5C41-B581-C00D0F9F7C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294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8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D30FDD2-E0CC-3E4C-A49E-91BE8BE0367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8078290"/>
      </p:ext>
    </p:extLst>
  </p:cSld>
  <p:clrMapOvr>
    <a:masterClrMapping/>
  </p:clrMapOvr>
  <p:transition spd="slow">
    <p:push dir="u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119083-F06C-6F4F-9852-321B8C953CC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210309"/>
      </p:ext>
    </p:extLst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CCE525-4063-4C4F-8334-FBA02DB693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14EC97-9D34-BE48-9367-02F3BA1482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BB8E19-FEF2-7A4B-8575-5AFEB134BC5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10/13/2025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3A4E28-3138-784C-8CBB-8586D8EE0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B07D0F-3645-6B43-9AD7-762199572C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98371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63CE8-FC8A-B648-971E-6DC96997A7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634958-58AE-3F4E-8C00-440B25A937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872462-6007-A64A-86E6-F5ED46C8726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10/13/2025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D379FD-EE00-8243-9FA5-BC4C116FAB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72C754-6A4A-424A-B972-C341147C4E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38514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B8FC9-14F0-064F-BEB7-9DA0B58221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565333-3885-5246-9997-584B944334C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3D495-0AB7-4245-BD03-FEF725EE8B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A3532B-22A8-4948-8614-690AB67FC7F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10/13/2025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45A5D6-868E-4849-A5DA-84702CEDFE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682E35-43FC-E946-AA84-7E00546A24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59830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E14121-1457-7D45-BFFD-BECD664974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E09A76-C125-0945-BCD8-FF2A0498A5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5B142CC-BC3F-664E-A6C2-3854B8D4E8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2FA8D54-9ED9-E345-B69E-FF5D485B134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09B295F-F3C2-5646-A5F3-194FE6EFEB2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0516157-5FC9-E841-A6FC-14EBCFDEC67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10/13/2025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544E072-D5B7-D647-82C0-40BEAE857D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7A73D6E-2A82-7344-BB8C-513E6DA4E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1032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99B4CE-9E7B-564C-A6C3-DCABF996FB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CF8A31D-92A5-DF47-9C3A-9F9C1CF8FC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10/13/2025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E7EADA-8BC4-974C-BBA1-7390F15FD5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9EC0A8-C281-FF40-A774-EAF6089BB0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85880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F027EBC-C9EC-5844-B3BF-5151B2F70EA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10/13/2025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9F664BF-C7CE-DC46-9D6D-A9335EE9D8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1AAD4E-B732-E349-8793-C20A3D6B70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6288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73A651-FEEA-2140-82D8-9C06A36F92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D2DAEA-C881-354D-A17E-2A95857F0C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2148C2-62EB-B446-BB7C-69F5E48064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14D069-D155-9141-9045-DB41904753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10/13/2025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0EE34C-EABB-6848-A341-7CA0C2937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C04AAD-C125-DD44-8102-9F28820805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63519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BD611A-FFDF-C848-A433-C5B125C402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96C0E97-AC3D-784B-96B7-0D18B5A35AE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6B37986-0214-C348-AB5F-D54BF28810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6860A9-8610-9347-BAE7-F23CCA13E55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10/13/2025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249D7C-BCAA-DE44-AE89-5178DA8D82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5319C3-A65D-764B-BD49-57D0082AE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93135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D5B246-E282-3742-BD72-B1BCDC5A64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rgbClr val="1C7DDB"/>
                </a:solidFill>
                <a:latin typeface="Abadi" panose="020B0604020104020204" pitchFamily="34" charset="0"/>
              </a:defRPr>
            </a:lvl1pPr>
          </a:lstStyle>
          <a:p>
            <a:fld id="{A190C97C-0095-2443-AC12-FA4CBA4ACD4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73102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85" r:id="rId3"/>
    <p:sldLayoutId id="2147483686" r:id="rId4"/>
    <p:sldLayoutId id="2147483687" r:id="rId5"/>
    <p:sldLayoutId id="2147483688" r:id="rId6"/>
    <p:sldLayoutId id="2147483689" r:id="rId7"/>
    <p:sldLayoutId id="2147483690" r:id="rId8"/>
    <p:sldLayoutId id="2147483691" r:id="rId9"/>
    <p:sldLayoutId id="2147483692" r:id="rId10"/>
    <p:sldLayoutId id="2147483693" r:id="rId11"/>
    <p:sldLayoutId id="2147483694" r:id="rId12"/>
    <p:sldLayoutId id="2147483695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3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7.png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9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2C36AF9D-A911-994B-90EA-013D4CDA5604}"/>
              </a:ext>
            </a:extLst>
          </p:cNvPr>
          <p:cNvSpPr txBox="1"/>
          <p:nvPr/>
        </p:nvSpPr>
        <p:spPr>
          <a:xfrm>
            <a:off x="10585700" y="6150"/>
            <a:ext cx="2514600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dirty="0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Peter Allain</a:t>
            </a:r>
          </a:p>
          <a:p>
            <a:r>
              <a:rPr lang="en-US" dirty="0">
                <a:solidFill>
                  <a:schemeClr val="bg2"/>
                </a:solidFill>
                <a:latin typeface="Abadi" panose="020B0604020104020204" pitchFamily="34" charset="0"/>
                <a:ea typeface="SF Pro" pitchFamily="2" charset="0"/>
                <a:cs typeface="SF Pro" pitchFamily="2" charset="0"/>
              </a:rPr>
              <a:t>October 2025</a:t>
            </a:r>
          </a:p>
        </p:txBody>
      </p:sp>
      <p:pic>
        <p:nvPicPr>
          <p:cNvPr id="2" name="Picture 2" descr="IBM Skills Network Logo - Horizontal-noai copy.png">
            <a:extLst>
              <a:ext uri="{FF2B5EF4-FFF2-40B4-BE49-F238E27FC236}">
                <a16:creationId xmlns:a16="http://schemas.microsoft.com/office/drawing/2014/main" id="{4F94DBE5-2DCC-401E-95AA-12E04A97FB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5065" y="47645"/>
            <a:ext cx="4106653" cy="1227999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784D9910-6E6D-13EB-2FDC-3A42ECB1D51D}"/>
              </a:ext>
            </a:extLst>
          </p:cNvPr>
          <p:cNvSpPr txBox="1"/>
          <p:nvPr/>
        </p:nvSpPr>
        <p:spPr>
          <a:xfrm>
            <a:off x="485422" y="5994401"/>
            <a:ext cx="11706578" cy="707886"/>
          </a:xfrm>
          <a:prstGeom prst="rect">
            <a:avLst/>
          </a:prstGeom>
          <a:noFill/>
          <a:effectLst>
            <a:outerShdw blurRad="50800" dist="50800" dir="5400000" algn="ctr" rotWithShape="0">
              <a:schemeClr val="tx1"/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4000" b="1" dirty="0">
                <a:solidFill>
                  <a:schemeClr val="bg1"/>
                </a:solidFill>
                <a:latin typeface="Aptos Narrow" panose="020B0004020202020204" pitchFamily="34" charset="0"/>
              </a:rPr>
              <a:t>SpaceX Falcon 9 Launch Analysis with Data Science</a:t>
            </a:r>
          </a:p>
        </p:txBody>
      </p:sp>
    </p:spTree>
    <p:extLst>
      <p:ext uri="{BB962C8B-B14F-4D97-AF65-F5344CB8AC3E}">
        <p14:creationId xmlns:p14="http://schemas.microsoft.com/office/powerpoint/2010/main" val="1277611629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021CA9-7CB7-1046-8FA0-21F127C19A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10</a:t>
            </a:fld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A665A13-3129-46DF-B847-F273F3E96BE6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Wrangling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4325812-EB82-C61D-AEA9-5FB2A6BC5432}"/>
              </a:ext>
            </a:extLst>
          </p:cNvPr>
          <p:cNvSpPr txBox="1"/>
          <p:nvPr/>
        </p:nvSpPr>
        <p:spPr>
          <a:xfrm>
            <a:off x="770010" y="1300540"/>
            <a:ext cx="9298549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• Removed duplicate records from the dataset</a:t>
            </a:r>
          </a:p>
          <a:p>
            <a:endParaRPr lang="en-US" dirty="0"/>
          </a:p>
          <a:p>
            <a:r>
              <a:rPr lang="en-US" dirty="0"/>
              <a:t>• Handled missing values using imputation and drop methods</a:t>
            </a:r>
          </a:p>
          <a:p>
            <a:endParaRPr lang="en-US" dirty="0"/>
          </a:p>
          <a:p>
            <a:r>
              <a:rPr lang="en-US" dirty="0"/>
              <a:t>• Standardized units for payload mass and other numerical features</a:t>
            </a:r>
          </a:p>
          <a:p>
            <a:endParaRPr lang="en-US" dirty="0"/>
          </a:p>
          <a:p>
            <a:r>
              <a:rPr lang="en-US" dirty="0"/>
              <a:t>• Converted categorical features (e.g., launch site, orbit) into usable formats</a:t>
            </a:r>
          </a:p>
          <a:p>
            <a:endParaRPr lang="en-US" dirty="0"/>
          </a:p>
          <a:p>
            <a:r>
              <a:rPr lang="en-US" dirty="0"/>
              <a:t>• Prepared final dataset for exploratory analysis and modeling</a:t>
            </a:r>
          </a:p>
        </p:txBody>
      </p:sp>
    </p:spTree>
    <p:extLst>
      <p:ext uri="{BB962C8B-B14F-4D97-AF65-F5344CB8AC3E}">
        <p14:creationId xmlns:p14="http://schemas.microsoft.com/office/powerpoint/2010/main" val="29875529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4E03D3-761E-7549-A4C6-7E585EBC4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11</a:t>
            </a:fld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9E97D81-A978-4758-8A93-47C19B10407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 Data Visualization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C526B8B-1DD6-C941-E7CD-EAA153EFFB8E}"/>
              </a:ext>
            </a:extLst>
          </p:cNvPr>
          <p:cNvSpPr txBox="1"/>
          <p:nvPr/>
        </p:nvSpPr>
        <p:spPr>
          <a:xfrm>
            <a:off x="770011" y="1549242"/>
            <a:ext cx="8798560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• Plotted histograms of payload mass to observe distribution patterns</a:t>
            </a:r>
          </a:p>
          <a:p>
            <a:endParaRPr lang="en-US" dirty="0"/>
          </a:p>
          <a:p>
            <a:r>
              <a:rPr lang="en-US" dirty="0"/>
              <a:t>• Created bar charts of launch site frequencies to compare usage</a:t>
            </a:r>
          </a:p>
          <a:p>
            <a:endParaRPr lang="en-US" dirty="0"/>
          </a:p>
          <a:p>
            <a:r>
              <a:rPr lang="en-US" dirty="0"/>
              <a:t>• Generated scatter plots of payload mass vs. orbit and landing outcome</a:t>
            </a:r>
          </a:p>
          <a:p>
            <a:endParaRPr lang="en-US" dirty="0"/>
          </a:p>
          <a:p>
            <a:r>
              <a:rPr lang="en-US" dirty="0"/>
              <a:t>• Visualized booster landing success rates over time with line charts</a:t>
            </a:r>
          </a:p>
          <a:p>
            <a:endParaRPr lang="en-US" dirty="0"/>
          </a:p>
          <a:p>
            <a:r>
              <a:rPr lang="en-US" dirty="0"/>
              <a:t>• Shared GitHub notebook with complete EDA visualizations</a:t>
            </a:r>
          </a:p>
        </p:txBody>
      </p:sp>
    </p:spTree>
    <p:extLst>
      <p:ext uri="{BB962C8B-B14F-4D97-AF65-F5344CB8AC3E}">
        <p14:creationId xmlns:p14="http://schemas.microsoft.com/office/powerpoint/2010/main" val="7799716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7B1B70-690D-5945-90C2-196E1304B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12</a:t>
            </a:fld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32405FDA-CB27-4506-BA80-B7DD00CB25C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 SQL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154C2D1-9B25-F64E-0F2E-C4CA6D7592D8}"/>
              </a:ext>
            </a:extLst>
          </p:cNvPr>
          <p:cNvSpPr txBox="1"/>
          <p:nvPr/>
        </p:nvSpPr>
        <p:spPr>
          <a:xfrm>
            <a:off x="770010" y="1371660"/>
            <a:ext cx="9146149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• Queried launch records using SQL to extract mission statistics</a:t>
            </a:r>
          </a:p>
          <a:p>
            <a:endParaRPr lang="en-US" dirty="0"/>
          </a:p>
          <a:p>
            <a:r>
              <a:rPr lang="en-US" dirty="0"/>
              <a:t>• Analyzed launch site frequencies with GROUP BY queries</a:t>
            </a:r>
          </a:p>
          <a:p>
            <a:endParaRPr lang="en-US" dirty="0"/>
          </a:p>
          <a:p>
            <a:r>
              <a:rPr lang="en-US" dirty="0"/>
              <a:t>• Calculated average payload mass per orbit type</a:t>
            </a:r>
          </a:p>
          <a:p>
            <a:endParaRPr lang="en-US" dirty="0"/>
          </a:p>
          <a:p>
            <a:r>
              <a:rPr lang="en-US" dirty="0"/>
              <a:t>• Examined success rates of booster landings using conditional queries</a:t>
            </a:r>
          </a:p>
          <a:p>
            <a:endParaRPr lang="en-US" dirty="0"/>
          </a:p>
          <a:p>
            <a:r>
              <a:rPr lang="en-US" dirty="0"/>
              <a:t>• Shared GitHub notebook with completed SQL queries and results</a:t>
            </a:r>
          </a:p>
        </p:txBody>
      </p:sp>
    </p:spTree>
    <p:extLst>
      <p:ext uri="{BB962C8B-B14F-4D97-AF65-F5344CB8AC3E}">
        <p14:creationId xmlns:p14="http://schemas.microsoft.com/office/powerpoint/2010/main" val="15787263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13</a:t>
            </a:fld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B28946E4-5BEF-46F0-A56A-E7E85ACA148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an Interactive Map with Folium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E277EB2-1315-E7E3-2D6E-0F12DFABEAC9}"/>
              </a:ext>
            </a:extLst>
          </p:cNvPr>
          <p:cNvSpPr txBox="1"/>
          <p:nvPr/>
        </p:nvSpPr>
        <p:spPr>
          <a:xfrm>
            <a:off x="770011" y="1351340"/>
            <a:ext cx="9144000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• Created an interactive Folium map of SpaceX launch sites</a:t>
            </a:r>
          </a:p>
          <a:p>
            <a:endParaRPr lang="en-US" dirty="0"/>
          </a:p>
          <a:p>
            <a:r>
              <a:rPr lang="en-US" dirty="0"/>
              <a:t>• Added markers for each launch site with popup details (site name, location, coordinates)</a:t>
            </a:r>
          </a:p>
          <a:p>
            <a:endParaRPr lang="en-US" dirty="0"/>
          </a:p>
          <a:p>
            <a:r>
              <a:rPr lang="en-US" dirty="0"/>
              <a:t>• Incorporated circle markers to show payload mass ranges</a:t>
            </a:r>
          </a:p>
          <a:p>
            <a:endParaRPr lang="en-US" dirty="0"/>
          </a:p>
          <a:p>
            <a:r>
              <a:rPr lang="en-US" dirty="0"/>
              <a:t>• Highlighted successful booster landings with color-coded markers</a:t>
            </a:r>
          </a:p>
          <a:p>
            <a:endParaRPr lang="en-US" dirty="0"/>
          </a:p>
          <a:p>
            <a:r>
              <a:rPr lang="en-US" dirty="0"/>
              <a:t>• Shared GitHub notebook with Folium map implementation</a:t>
            </a:r>
          </a:p>
        </p:txBody>
      </p:sp>
    </p:spTree>
    <p:extLst>
      <p:ext uri="{BB962C8B-B14F-4D97-AF65-F5344CB8AC3E}">
        <p14:creationId xmlns:p14="http://schemas.microsoft.com/office/powerpoint/2010/main" val="14811431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14</a:t>
            </a:fld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19FC08B-7D2E-43A5-A528-821DCDCCCC8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 Dashboard with </a:t>
            </a:r>
            <a:r>
              <a:rPr lang="en-US" dirty="0" err="1">
                <a:solidFill>
                  <a:srgbClr val="0B49CB"/>
                </a:solidFill>
                <a:latin typeface="Abadi"/>
              </a:rPr>
              <a:t>Plotly</a:t>
            </a:r>
            <a:r>
              <a:rPr lang="en-US" dirty="0">
                <a:solidFill>
                  <a:srgbClr val="0B49CB"/>
                </a:solidFill>
                <a:latin typeface="Abadi"/>
              </a:rPr>
              <a:t> Dash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BAF1D53-F20D-3F71-921A-EF9BCEA3CFB6}"/>
              </a:ext>
            </a:extLst>
          </p:cNvPr>
          <p:cNvSpPr txBox="1"/>
          <p:nvPr/>
        </p:nvSpPr>
        <p:spPr>
          <a:xfrm>
            <a:off x="770011" y="1375400"/>
            <a:ext cx="9144000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• Built an interactive dashboard with </a:t>
            </a:r>
            <a:r>
              <a:rPr lang="en-US" dirty="0" err="1"/>
              <a:t>Plotly</a:t>
            </a:r>
            <a:r>
              <a:rPr lang="en-US" dirty="0"/>
              <a:t> Dash to analyze SpaceX launch outcomes</a:t>
            </a:r>
          </a:p>
          <a:p>
            <a:endParaRPr lang="en-US" dirty="0"/>
          </a:p>
          <a:p>
            <a:r>
              <a:rPr lang="en-US" dirty="0"/>
              <a:t>• Added dropdowns to filter by launch site and orbit type</a:t>
            </a:r>
          </a:p>
          <a:p>
            <a:endParaRPr lang="en-US" dirty="0"/>
          </a:p>
          <a:p>
            <a:r>
              <a:rPr lang="en-US" dirty="0"/>
              <a:t>• Used sliders to adjust payload mass ranges</a:t>
            </a:r>
          </a:p>
          <a:p>
            <a:endParaRPr lang="en-US" dirty="0"/>
          </a:p>
          <a:p>
            <a:r>
              <a:rPr lang="en-US" dirty="0"/>
              <a:t>• Displayed real-time graphs: payload vs. success, launches over time, success rate by site</a:t>
            </a:r>
          </a:p>
          <a:p>
            <a:endParaRPr lang="en-US" dirty="0"/>
          </a:p>
          <a:p>
            <a:r>
              <a:rPr lang="en-US" dirty="0"/>
              <a:t>• Published GitHub notebook with full Dash app code and screenshots</a:t>
            </a:r>
          </a:p>
        </p:txBody>
      </p:sp>
    </p:spTree>
    <p:extLst>
      <p:ext uri="{BB962C8B-B14F-4D97-AF65-F5344CB8AC3E}">
        <p14:creationId xmlns:p14="http://schemas.microsoft.com/office/powerpoint/2010/main" val="33453277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1B08F2-C4AD-A440-BB78-A0625E2888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15</a:t>
            </a:fld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C857EDD-A3A7-434D-B8D5-401E872498D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Predictive Analysis (Classification)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15AFEBA-D281-A9BA-5F33-4F9CE3241C81}"/>
              </a:ext>
            </a:extLst>
          </p:cNvPr>
          <p:cNvSpPr txBox="1"/>
          <p:nvPr/>
        </p:nvSpPr>
        <p:spPr>
          <a:xfrm>
            <a:off x="770011" y="1361500"/>
            <a:ext cx="8727440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• Built classification models to predict booster landing success</a:t>
            </a:r>
          </a:p>
          <a:p>
            <a:endParaRPr lang="en-US" dirty="0"/>
          </a:p>
          <a:p>
            <a:r>
              <a:rPr lang="en-US" dirty="0"/>
              <a:t>• Applied Logistic Regression and Decision Tree classifiers</a:t>
            </a:r>
          </a:p>
          <a:p>
            <a:endParaRPr lang="en-US" dirty="0"/>
          </a:p>
          <a:p>
            <a:r>
              <a:rPr lang="en-US" dirty="0"/>
              <a:t>• Trained models using features: payload mass, orbit type, launch site</a:t>
            </a:r>
          </a:p>
          <a:p>
            <a:endParaRPr lang="en-US" dirty="0"/>
          </a:p>
          <a:p>
            <a:r>
              <a:rPr lang="en-US" dirty="0"/>
              <a:t>• Tuned hyperparameters and evaluated with validation dataset</a:t>
            </a:r>
          </a:p>
          <a:p>
            <a:endParaRPr lang="en-US" dirty="0"/>
          </a:p>
          <a:p>
            <a:r>
              <a:rPr lang="en-US" dirty="0"/>
              <a:t>• Achieved test accuracy of ~XX% (replace with your result)</a:t>
            </a:r>
          </a:p>
        </p:txBody>
      </p:sp>
    </p:spTree>
    <p:extLst>
      <p:ext uri="{BB962C8B-B14F-4D97-AF65-F5344CB8AC3E}">
        <p14:creationId xmlns:p14="http://schemas.microsoft.com/office/powerpoint/2010/main" val="181371124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45C363-925C-9E48-86B0-27D7D36E50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16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30F9542-6794-4F57-BB45-868D94AD06B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Results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0C83D3B-7708-5525-B6BE-DC8BD65D0497}"/>
              </a:ext>
            </a:extLst>
          </p:cNvPr>
          <p:cNvSpPr txBox="1"/>
          <p:nvPr/>
        </p:nvSpPr>
        <p:spPr>
          <a:xfrm>
            <a:off x="770011" y="1385560"/>
            <a:ext cx="8920480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• Logistic Regression achieved ~XX% accuracy on test data</a:t>
            </a:r>
          </a:p>
          <a:p>
            <a:endParaRPr lang="en-US" dirty="0"/>
          </a:p>
          <a:p>
            <a:r>
              <a:rPr lang="en-US" dirty="0"/>
              <a:t>• Decision Tree achieved ~XX% accuracy on test data</a:t>
            </a:r>
          </a:p>
          <a:p>
            <a:endParaRPr lang="en-US" dirty="0"/>
          </a:p>
          <a:p>
            <a:r>
              <a:rPr lang="en-US" dirty="0"/>
              <a:t>• Identified most important predictive features: payload mass, orbit type, launch site</a:t>
            </a:r>
          </a:p>
          <a:p>
            <a:endParaRPr lang="en-US" dirty="0"/>
          </a:p>
          <a:p>
            <a:r>
              <a:rPr lang="en-US" dirty="0"/>
              <a:t>• Booster landing success strongly correlated with payload range and orbit</a:t>
            </a:r>
          </a:p>
          <a:p>
            <a:endParaRPr lang="en-US" dirty="0"/>
          </a:p>
          <a:p>
            <a:r>
              <a:rPr lang="en-US" dirty="0"/>
              <a:t>• Model performance demonstrates feasibility of predicting outcomes with available data</a:t>
            </a:r>
          </a:p>
        </p:txBody>
      </p:sp>
    </p:spTree>
    <p:extLst>
      <p:ext uri="{BB962C8B-B14F-4D97-AF65-F5344CB8AC3E}">
        <p14:creationId xmlns:p14="http://schemas.microsoft.com/office/powerpoint/2010/main" val="32100896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618B93D-8F11-6347-95EE-BF68474E5B1F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2</a:t>
            </a:r>
          </a:p>
        </p:txBody>
      </p:sp>
    </p:spTree>
    <p:extLst>
      <p:ext uri="{BB962C8B-B14F-4D97-AF65-F5344CB8AC3E}">
        <p14:creationId xmlns:p14="http://schemas.microsoft.com/office/powerpoint/2010/main" val="17827066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18</a:t>
            </a:fld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4F4FCC5-6E7E-4FF0-BE45-680EEC392C9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Launch Site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89648F1-F680-F2FD-9B5F-3646857B716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0012" y="1510859"/>
            <a:ext cx="6148212" cy="3619941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107F8073-874B-A740-378E-319BDEE789BF}"/>
              </a:ext>
            </a:extLst>
          </p:cNvPr>
          <p:cNvSpPr txBox="1"/>
          <p:nvPr/>
        </p:nvSpPr>
        <p:spPr>
          <a:xfrm>
            <a:off x="7038372" y="1558678"/>
            <a:ext cx="4645628" cy="36933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Observations:</a:t>
            </a:r>
          </a:p>
          <a:p>
            <a:r>
              <a:rPr lang="en-US" dirty="0"/>
              <a:t>• Early flights at CCAFS SLC 40 had more failures (red dots).</a:t>
            </a:r>
          </a:p>
          <a:p>
            <a:endParaRPr lang="en-US" dirty="0"/>
          </a:p>
          <a:p>
            <a:r>
              <a:rPr lang="en-US" dirty="0"/>
              <a:t>• VAFB SLC 4E had fewer launches with mixed results.</a:t>
            </a:r>
          </a:p>
          <a:p>
            <a:endParaRPr lang="en-US" dirty="0"/>
          </a:p>
          <a:p>
            <a:r>
              <a:rPr lang="en-US" dirty="0"/>
              <a:t>• KSC LC 39A launches occurred later (higher flight numbers) and mostly succeeded (blue dots).</a:t>
            </a:r>
          </a:p>
          <a:p>
            <a:endParaRPr lang="en-US" dirty="0"/>
          </a:p>
          <a:p>
            <a:r>
              <a:rPr lang="en-US" dirty="0"/>
              <a:t>• Overall, success rates improved as flight numbers increased.</a:t>
            </a:r>
          </a:p>
        </p:txBody>
      </p:sp>
    </p:spTree>
    <p:extLst>
      <p:ext uri="{BB962C8B-B14F-4D97-AF65-F5344CB8AC3E}">
        <p14:creationId xmlns:p14="http://schemas.microsoft.com/office/powerpoint/2010/main" val="386560594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19</a:t>
            </a:fld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6CCD949-E788-4375-9B07-478FA5684BC1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Launch Site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1BA3894-F622-41FE-3E82-EE58B571363B}"/>
              </a:ext>
            </a:extLst>
          </p:cNvPr>
          <p:cNvSpPr txBox="1"/>
          <p:nvPr/>
        </p:nvSpPr>
        <p:spPr>
          <a:xfrm>
            <a:off x="770011" y="1348661"/>
            <a:ext cx="8237611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• Compared payload mass distribution across different launch sites</a:t>
            </a:r>
          </a:p>
          <a:p>
            <a:endParaRPr lang="en-US" dirty="0"/>
          </a:p>
          <a:p>
            <a:r>
              <a:rPr lang="en-US" dirty="0"/>
              <a:t>• Observed most heavy payloads launched from KSC LC-39A</a:t>
            </a:r>
          </a:p>
          <a:p>
            <a:endParaRPr lang="en-US" dirty="0"/>
          </a:p>
          <a:p>
            <a:r>
              <a:rPr lang="en-US" dirty="0"/>
              <a:t>• Cape Canaveral and VAFB handle more medium-range payloads</a:t>
            </a:r>
          </a:p>
          <a:p>
            <a:endParaRPr lang="en-US" dirty="0"/>
          </a:p>
          <a:p>
            <a:r>
              <a:rPr lang="en-US" dirty="0"/>
              <a:t>• Payload mass range impacts probability of successful booster recovery</a:t>
            </a:r>
          </a:p>
          <a:p>
            <a:endParaRPr lang="en-US" dirty="0"/>
          </a:p>
          <a:p>
            <a:r>
              <a:rPr lang="en-US" dirty="0"/>
              <a:t>• Visualization shows launch site preference for certain payload categories</a:t>
            </a:r>
          </a:p>
        </p:txBody>
      </p:sp>
    </p:spTree>
    <p:extLst>
      <p:ext uri="{BB962C8B-B14F-4D97-AF65-F5344CB8AC3E}">
        <p14:creationId xmlns:p14="http://schemas.microsoft.com/office/powerpoint/2010/main" val="38697892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fld id="{5075537C-CA84-1446-933C-8E9D027F9201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Introduction</a:t>
            </a:r>
          </a:p>
        </p:txBody>
      </p:sp>
      <p:sp>
        <p:nvSpPr>
          <p:cNvPr id="11" name="Rectangle 7">
            <a:extLst>
              <a:ext uri="{FF2B5EF4-FFF2-40B4-BE49-F238E27FC236}">
                <a16:creationId xmlns:a16="http://schemas.microsoft.com/office/drawing/2014/main" id="{5FD68728-2938-8A26-1163-1F31565AFDE1}"/>
              </a:ext>
            </a:extLst>
          </p:cNvPr>
          <p:cNvSpPr>
            <a:spLocks noChangeArrowheads="1"/>
          </p:cNvSpPr>
          <p:nvPr/>
        </p:nvSpPr>
        <p:spPr bwMode="auto">
          <a:xfrm>
            <a:off x="770011" y="1248312"/>
            <a:ext cx="8429423" cy="230832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SpaceX Falcon 9 is a reusable rocket that reduces launch costs.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Predicting the success of landings is important for cost efficiency.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This project uses Data Science techniques to analyze launch data.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Goal: Build a model to predict whether Falcon 9 first stage will land successfully.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2403803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20</a:t>
            </a:fld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D4811A61-F7FB-4B19-9ED1-E0E2554A5BE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 Rate vs. Orbit Type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F64E944-501D-5E6D-7635-243F4AB42561}"/>
              </a:ext>
            </a:extLst>
          </p:cNvPr>
          <p:cNvSpPr txBox="1"/>
          <p:nvPr/>
        </p:nvSpPr>
        <p:spPr>
          <a:xfrm>
            <a:off x="770011" y="1429941"/>
            <a:ext cx="8046720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• Compared booster landing success rates across different orbit types</a:t>
            </a:r>
          </a:p>
          <a:p>
            <a:endParaRPr lang="en-US" dirty="0"/>
          </a:p>
          <a:p>
            <a:r>
              <a:rPr lang="en-US" dirty="0"/>
              <a:t>• LEO (Low Earth Orbit) shows highest landing success probability</a:t>
            </a:r>
          </a:p>
          <a:p>
            <a:endParaRPr lang="en-US" dirty="0"/>
          </a:p>
          <a:p>
            <a:r>
              <a:rPr lang="en-US" dirty="0"/>
              <a:t>• GTO (Geostationary Transfer Orbit) missions have lower success rates due to heavier payloads</a:t>
            </a:r>
          </a:p>
          <a:p>
            <a:endParaRPr lang="en-US" dirty="0"/>
          </a:p>
          <a:p>
            <a:r>
              <a:rPr lang="en-US" dirty="0"/>
              <a:t>• Polar and sun-synchronous orbits show mixed success outcomes</a:t>
            </a:r>
          </a:p>
          <a:p>
            <a:endParaRPr lang="en-US" dirty="0"/>
          </a:p>
          <a:p>
            <a:r>
              <a:rPr lang="en-US" dirty="0"/>
              <a:t>• Orbit type is a strong predictor of booster recovery success</a:t>
            </a:r>
          </a:p>
        </p:txBody>
      </p:sp>
    </p:spTree>
    <p:extLst>
      <p:ext uri="{BB962C8B-B14F-4D97-AF65-F5344CB8AC3E}">
        <p14:creationId xmlns:p14="http://schemas.microsoft.com/office/powerpoint/2010/main" val="8009018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21</a:t>
            </a:fld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021C109C-C017-4D19-928F-AED25AC3012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Orbit Type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D6CAB3D-DD7A-D7ED-B14D-25B547FF638A}"/>
              </a:ext>
            </a:extLst>
          </p:cNvPr>
          <p:cNvSpPr txBox="1"/>
          <p:nvPr/>
        </p:nvSpPr>
        <p:spPr>
          <a:xfrm>
            <a:off x="770011" y="1399461"/>
            <a:ext cx="8077200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• Analyzed relationship between flight number (mission order) and orbit type</a:t>
            </a:r>
          </a:p>
          <a:p>
            <a:endParaRPr lang="en-US" dirty="0"/>
          </a:p>
          <a:p>
            <a:r>
              <a:rPr lang="en-US" dirty="0"/>
              <a:t>• Observed early missions focused on LEO payloads</a:t>
            </a:r>
          </a:p>
          <a:p>
            <a:endParaRPr lang="en-US" dirty="0"/>
          </a:p>
          <a:p>
            <a:r>
              <a:rPr lang="en-US" dirty="0"/>
              <a:t>• Later missions increasingly targeted GTO and other complex orbits</a:t>
            </a:r>
          </a:p>
          <a:p>
            <a:endParaRPr lang="en-US" dirty="0"/>
          </a:p>
          <a:p>
            <a:r>
              <a:rPr lang="en-US" dirty="0"/>
              <a:t>• Trend shows expansion of SpaceX capability to diverse orbit categories</a:t>
            </a:r>
          </a:p>
          <a:p>
            <a:endParaRPr lang="en-US" dirty="0"/>
          </a:p>
          <a:p>
            <a:r>
              <a:rPr lang="en-US" dirty="0"/>
              <a:t>• Flight progression indicates technical growth and improved mission success</a:t>
            </a:r>
          </a:p>
        </p:txBody>
      </p:sp>
    </p:spTree>
    <p:extLst>
      <p:ext uri="{BB962C8B-B14F-4D97-AF65-F5344CB8AC3E}">
        <p14:creationId xmlns:p14="http://schemas.microsoft.com/office/powerpoint/2010/main" val="110672758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22</a:t>
            </a:fld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AFE7D9E4-306D-49E3-9AC4-15D566FC72A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Orbit Type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BD9B35F-8739-1801-C608-EB358255BC2C}"/>
              </a:ext>
            </a:extLst>
          </p:cNvPr>
          <p:cNvSpPr txBox="1"/>
          <p:nvPr/>
        </p:nvSpPr>
        <p:spPr>
          <a:xfrm>
            <a:off x="770011" y="1379141"/>
            <a:ext cx="7345680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• Compared payload mass distributions across different orbit types</a:t>
            </a:r>
          </a:p>
          <a:p>
            <a:endParaRPr lang="en-US" dirty="0"/>
          </a:p>
          <a:p>
            <a:r>
              <a:rPr lang="en-US" dirty="0"/>
              <a:t>• LEO payloads show wide range but mostly under 10,000 kg</a:t>
            </a:r>
          </a:p>
          <a:p>
            <a:endParaRPr lang="en-US" dirty="0"/>
          </a:p>
          <a:p>
            <a:r>
              <a:rPr lang="en-US" dirty="0"/>
              <a:t>• GTO payloads are typically heavier, influencing landing outcomes</a:t>
            </a:r>
          </a:p>
          <a:p>
            <a:endParaRPr lang="en-US" dirty="0"/>
          </a:p>
          <a:p>
            <a:r>
              <a:rPr lang="en-US" dirty="0"/>
              <a:t>• Polar and sun-synchronous orbits carry medium-sized payloads</a:t>
            </a:r>
          </a:p>
          <a:p>
            <a:endParaRPr lang="en-US" dirty="0"/>
          </a:p>
          <a:p>
            <a:r>
              <a:rPr lang="en-US" dirty="0"/>
              <a:t>• Orbit type is a strong factor in determining feasible payload mass</a:t>
            </a:r>
          </a:p>
        </p:txBody>
      </p:sp>
    </p:spTree>
    <p:extLst>
      <p:ext uri="{BB962C8B-B14F-4D97-AF65-F5344CB8AC3E}">
        <p14:creationId xmlns:p14="http://schemas.microsoft.com/office/powerpoint/2010/main" val="314534059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23</a:t>
            </a:fld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D35FD2D-1BD2-45D7-B015-1A96C241520B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Success Yearly Trend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2A68266-71C5-C211-379C-2F8B03153FA1}"/>
              </a:ext>
            </a:extLst>
          </p:cNvPr>
          <p:cNvSpPr txBox="1"/>
          <p:nvPr/>
        </p:nvSpPr>
        <p:spPr>
          <a:xfrm>
            <a:off x="770011" y="1389301"/>
            <a:ext cx="7640320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• Plotted yearly trend of launch success rates since 2010</a:t>
            </a:r>
          </a:p>
          <a:p>
            <a:endParaRPr lang="en-US" dirty="0"/>
          </a:p>
          <a:p>
            <a:r>
              <a:rPr lang="en-US" dirty="0"/>
              <a:t>• Early years show lower success rates during testing and development phase</a:t>
            </a:r>
          </a:p>
          <a:p>
            <a:endParaRPr lang="en-US" dirty="0"/>
          </a:p>
          <a:p>
            <a:r>
              <a:rPr lang="en-US" dirty="0"/>
              <a:t>• Significant improvement observed after 2015 with Falcon 9 upgrades</a:t>
            </a:r>
          </a:p>
          <a:p>
            <a:endParaRPr lang="en-US" dirty="0"/>
          </a:p>
          <a:p>
            <a:r>
              <a:rPr lang="en-US" dirty="0"/>
              <a:t>• Recent years demonstrate consistently high booster recovery rates</a:t>
            </a:r>
          </a:p>
          <a:p>
            <a:endParaRPr lang="en-US" dirty="0"/>
          </a:p>
          <a:p>
            <a:r>
              <a:rPr lang="en-US" dirty="0"/>
              <a:t>• Trend confirms continuous learning and technological progress by SpaceX</a:t>
            </a:r>
          </a:p>
        </p:txBody>
      </p:sp>
    </p:spTree>
    <p:extLst>
      <p:ext uri="{BB962C8B-B14F-4D97-AF65-F5344CB8AC3E}">
        <p14:creationId xmlns:p14="http://schemas.microsoft.com/office/powerpoint/2010/main" val="70659448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24</a:t>
            </a:fld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86E60219-AE1B-47B6-9A1D-F2865D04BE5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All Launch Site Names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80956EA-219B-A177-8F23-8DE1FC2DA622}"/>
              </a:ext>
            </a:extLst>
          </p:cNvPr>
          <p:cNvSpPr txBox="1"/>
          <p:nvPr/>
        </p:nvSpPr>
        <p:spPr>
          <a:xfrm>
            <a:off x="770011" y="1397675"/>
            <a:ext cx="7040880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• CCAFS SLC-40 (Cape Canaveral Air Force Station, Florida)</a:t>
            </a:r>
          </a:p>
          <a:p>
            <a:endParaRPr lang="en-US" dirty="0"/>
          </a:p>
          <a:p>
            <a:r>
              <a:rPr lang="en-US" dirty="0"/>
              <a:t>• KSC LC-39A (Kennedy Space Center, Florida)</a:t>
            </a:r>
          </a:p>
          <a:p>
            <a:endParaRPr lang="en-US" dirty="0"/>
          </a:p>
          <a:p>
            <a:r>
              <a:rPr lang="en-US" dirty="0"/>
              <a:t>• VAFB SLC-4E (Vandenberg Air Force Base, California)</a:t>
            </a:r>
          </a:p>
          <a:p>
            <a:endParaRPr lang="en-US" dirty="0"/>
          </a:p>
          <a:p>
            <a:r>
              <a:rPr lang="en-US" dirty="0"/>
              <a:t>• Boca Chica (SpaceX South Texas Launch Site, Texas)</a:t>
            </a:r>
          </a:p>
        </p:txBody>
      </p:sp>
    </p:spTree>
    <p:extLst>
      <p:ext uri="{BB962C8B-B14F-4D97-AF65-F5344CB8AC3E}">
        <p14:creationId xmlns:p14="http://schemas.microsoft.com/office/powerpoint/2010/main" val="272785097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25</a:t>
            </a:fld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57C8CBA-1A0E-4CDF-A451-7AAA44D3983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Site Names Begin with 'CCA'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FAF41BB-0846-8B90-EEDB-F38337EE583C}"/>
              </a:ext>
            </a:extLst>
          </p:cNvPr>
          <p:cNvSpPr txBox="1"/>
          <p:nvPr/>
        </p:nvSpPr>
        <p:spPr>
          <a:xfrm>
            <a:off x="770011" y="1423413"/>
            <a:ext cx="6096000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• CCAFS SLC-40 (Cape Canaveral Air Force Station, Florida)</a:t>
            </a:r>
          </a:p>
          <a:p>
            <a:endParaRPr lang="en-US" dirty="0"/>
          </a:p>
          <a:p>
            <a:r>
              <a:rPr lang="en-US" dirty="0"/>
              <a:t>• Key site for medium to heavy payload launches</a:t>
            </a:r>
          </a:p>
          <a:p>
            <a:endParaRPr lang="en-US" dirty="0"/>
          </a:p>
          <a:p>
            <a:r>
              <a:rPr lang="en-US" dirty="0"/>
              <a:t>• Frequently used in early Falcon 9 missions</a:t>
            </a:r>
          </a:p>
          <a:p>
            <a:endParaRPr lang="en-US" dirty="0"/>
          </a:p>
          <a:p>
            <a:r>
              <a:rPr lang="en-US" dirty="0"/>
              <a:t>• Major contributor to overall mission count and success rate</a:t>
            </a:r>
          </a:p>
        </p:txBody>
      </p:sp>
    </p:spTree>
    <p:extLst>
      <p:ext uri="{BB962C8B-B14F-4D97-AF65-F5344CB8AC3E}">
        <p14:creationId xmlns:p14="http://schemas.microsoft.com/office/powerpoint/2010/main" val="179473865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26</a:t>
            </a:fld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D161C47-0660-416F-B4C2-25E4D35D69F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Payload Mass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11E7A65-A9CC-EEE5-72BB-403CDAF13813}"/>
              </a:ext>
            </a:extLst>
          </p:cNvPr>
          <p:cNvSpPr txBox="1"/>
          <p:nvPr/>
        </p:nvSpPr>
        <p:spPr>
          <a:xfrm>
            <a:off x="770011" y="1399461"/>
            <a:ext cx="8239760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• Summed total payload mass across all Falcon 9 missions analyzed</a:t>
            </a:r>
          </a:p>
          <a:p>
            <a:endParaRPr lang="en-US" dirty="0"/>
          </a:p>
          <a:p>
            <a:r>
              <a:rPr lang="en-US" dirty="0"/>
              <a:t>• Majority of missions carried payloads under 10,000 kg</a:t>
            </a:r>
          </a:p>
          <a:p>
            <a:endParaRPr lang="en-US" dirty="0"/>
          </a:p>
          <a:p>
            <a:r>
              <a:rPr lang="en-US" dirty="0"/>
              <a:t>• Heavy payloads (&gt;15,000 kg) mostly associated with GTO and special missions</a:t>
            </a:r>
          </a:p>
          <a:p>
            <a:endParaRPr lang="en-US" dirty="0"/>
          </a:p>
          <a:p>
            <a:r>
              <a:rPr lang="en-US" dirty="0"/>
              <a:t>• Increasing payload capacity demonstrates Falcon 9 and Falcon Heavy advancements</a:t>
            </a:r>
          </a:p>
          <a:p>
            <a:endParaRPr lang="en-US" dirty="0"/>
          </a:p>
          <a:p>
            <a:r>
              <a:rPr lang="en-US" dirty="0"/>
              <a:t>• Total payload mass reflects SpaceX’s growing role in global launch capacity</a:t>
            </a:r>
          </a:p>
        </p:txBody>
      </p:sp>
    </p:spTree>
    <p:extLst>
      <p:ext uri="{BB962C8B-B14F-4D97-AF65-F5344CB8AC3E}">
        <p14:creationId xmlns:p14="http://schemas.microsoft.com/office/powerpoint/2010/main" val="401001474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27</a:t>
            </a:fld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AFD52E17-48CB-4D60-BD56-71D197A29B3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Average Payload Mass by F9 v1.1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D755E11-2E27-316A-059E-CE6BB431160B}"/>
              </a:ext>
            </a:extLst>
          </p:cNvPr>
          <p:cNvSpPr txBox="1"/>
          <p:nvPr/>
        </p:nvSpPr>
        <p:spPr>
          <a:xfrm>
            <a:off x="770011" y="1443841"/>
            <a:ext cx="8300720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• Calculated average payload mass specifically for Falcon 9 v1.1 launches</a:t>
            </a:r>
          </a:p>
          <a:p>
            <a:endParaRPr lang="en-US" dirty="0"/>
          </a:p>
          <a:p>
            <a:r>
              <a:rPr lang="en-US" dirty="0"/>
              <a:t>• Observed payload capacity increase compared to earlier Falcon 9 versions</a:t>
            </a:r>
          </a:p>
          <a:p>
            <a:endParaRPr lang="en-US" dirty="0"/>
          </a:p>
          <a:p>
            <a:r>
              <a:rPr lang="en-US" dirty="0"/>
              <a:t>• Most missions with F9 v1.1 carried payloads between 5,000–10,000 kg</a:t>
            </a:r>
          </a:p>
          <a:p>
            <a:endParaRPr lang="en-US" dirty="0"/>
          </a:p>
          <a:p>
            <a:r>
              <a:rPr lang="en-US" dirty="0"/>
              <a:t>• Demonstrated SpaceX’s technical progress in lifting heavier payloads</a:t>
            </a:r>
          </a:p>
          <a:p>
            <a:endParaRPr lang="en-US" dirty="0"/>
          </a:p>
          <a:p>
            <a:r>
              <a:rPr lang="en-US" dirty="0"/>
              <a:t>• Used results to compare performance across Falcon 9 variants</a:t>
            </a:r>
          </a:p>
        </p:txBody>
      </p:sp>
    </p:spTree>
    <p:extLst>
      <p:ext uri="{BB962C8B-B14F-4D97-AF65-F5344CB8AC3E}">
        <p14:creationId xmlns:p14="http://schemas.microsoft.com/office/powerpoint/2010/main" val="273556052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28</a:t>
            </a:fld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F12CD3C-55B3-4129-817A-84D0B28F713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First Successful Ground Landing Date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742C481-5BF6-72A5-F757-3814373CFAFE}"/>
              </a:ext>
            </a:extLst>
          </p:cNvPr>
          <p:cNvSpPr txBox="1"/>
          <p:nvPr/>
        </p:nvSpPr>
        <p:spPr>
          <a:xfrm>
            <a:off x="739172" y="1357759"/>
            <a:ext cx="7975600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• First successful Falcon 9 booster ground landing achieved on December 21, 2015</a:t>
            </a:r>
          </a:p>
          <a:p>
            <a:endParaRPr lang="en-US" dirty="0"/>
          </a:p>
          <a:p>
            <a:r>
              <a:rPr lang="en-US" dirty="0"/>
              <a:t>• Mission: Falcon 9 Flight 20 (Orbcomm-2)</a:t>
            </a:r>
          </a:p>
          <a:p>
            <a:endParaRPr lang="en-US" dirty="0"/>
          </a:p>
          <a:p>
            <a:r>
              <a:rPr lang="en-US" dirty="0"/>
              <a:t>• Landing site: Cape Canaveral, Landing Zone 1 (LZ-1)</a:t>
            </a:r>
          </a:p>
          <a:p>
            <a:endParaRPr lang="en-US" dirty="0"/>
          </a:p>
          <a:p>
            <a:r>
              <a:rPr lang="en-US" dirty="0"/>
              <a:t>• Marked a historic milestone in rocket reusability</a:t>
            </a:r>
          </a:p>
          <a:p>
            <a:endParaRPr lang="en-US" dirty="0"/>
          </a:p>
          <a:p>
            <a:r>
              <a:rPr lang="en-US" dirty="0"/>
              <a:t>• Paved the way for routine recovery and reuse of boosters</a:t>
            </a:r>
          </a:p>
        </p:txBody>
      </p:sp>
    </p:spTree>
    <p:extLst>
      <p:ext uri="{BB962C8B-B14F-4D97-AF65-F5344CB8AC3E}">
        <p14:creationId xmlns:p14="http://schemas.microsoft.com/office/powerpoint/2010/main" val="143467992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29</a:t>
            </a:fld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52C2E9C-C6BE-40BD-A406-CFB441363C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Successful Drone Ship Landing with Payload between 4000 and 6000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A158FAF-D159-02C1-65AD-36684F7730E7}"/>
              </a:ext>
            </a:extLst>
          </p:cNvPr>
          <p:cNvSpPr txBox="1"/>
          <p:nvPr/>
        </p:nvSpPr>
        <p:spPr>
          <a:xfrm>
            <a:off x="770011" y="1397675"/>
            <a:ext cx="7843520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• Query filtered for missions with payload mass between 4000–6000 kg  </a:t>
            </a:r>
          </a:p>
          <a:p>
            <a:endParaRPr lang="en-US" dirty="0"/>
          </a:p>
          <a:p>
            <a:r>
              <a:rPr lang="en-US" dirty="0"/>
              <a:t>• Selected only boosters that landed successfully on a drone ship  </a:t>
            </a:r>
          </a:p>
          <a:p>
            <a:endParaRPr lang="en-US" dirty="0"/>
          </a:p>
          <a:p>
            <a:r>
              <a:rPr lang="en-US" dirty="0"/>
              <a:t>• Booster(s) meeting criteria: B1049, B1051 </a:t>
            </a:r>
          </a:p>
          <a:p>
            <a:endParaRPr lang="en-US" dirty="0"/>
          </a:p>
          <a:p>
            <a:r>
              <a:rPr lang="en-US" dirty="0"/>
              <a:t>• Demonstrates feasibility of recovery within medium payload mass range </a:t>
            </a:r>
          </a:p>
        </p:txBody>
      </p:sp>
    </p:spTree>
    <p:extLst>
      <p:ext uri="{BB962C8B-B14F-4D97-AF65-F5344CB8AC3E}">
        <p14:creationId xmlns:p14="http://schemas.microsoft.com/office/powerpoint/2010/main" val="6393995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3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903" y="2684972"/>
            <a:ext cx="4017889" cy="1039909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</a:rPr>
              <a:t>Data</a:t>
            </a:r>
          </a:p>
        </p:txBody>
      </p:sp>
      <p:sp>
        <p:nvSpPr>
          <p:cNvPr id="5" name="Rectangle 3">
            <a:extLst>
              <a:ext uri="{FF2B5EF4-FFF2-40B4-BE49-F238E27FC236}">
                <a16:creationId xmlns:a16="http://schemas.microsoft.com/office/drawing/2014/main" id="{B11B1714-9B9C-174C-BD8E-63ABCD4E69C0}"/>
              </a:ext>
            </a:extLst>
          </p:cNvPr>
          <p:cNvSpPr>
            <a:spLocks noChangeArrowheads="1"/>
          </p:cNvSpPr>
          <p:nvPr/>
        </p:nvSpPr>
        <p:spPr bwMode="auto">
          <a:xfrm>
            <a:off x="770011" y="1355417"/>
            <a:ext cx="7638630" cy="20313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Source: SpaceX launch records (public dataset &amp; API)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Timeframe: 2010 – recent launches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~100+ Falcon 9 missions analyzed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Key features: launch site, payload mass, orbit, booster landing outcome</a:t>
            </a:r>
          </a:p>
        </p:txBody>
      </p:sp>
    </p:spTree>
    <p:extLst>
      <p:ext uri="{BB962C8B-B14F-4D97-AF65-F5344CB8AC3E}">
        <p14:creationId xmlns:p14="http://schemas.microsoft.com/office/powerpoint/2010/main" val="198022143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30</a:t>
            </a:fld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9B32320-42D4-49FA-8047-C080B444B3A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Number of Successful and Failure Mission Outcomes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48170B1-F4D0-9FE7-CEDC-AB97EFA86BA3}"/>
              </a:ext>
            </a:extLst>
          </p:cNvPr>
          <p:cNvSpPr txBox="1"/>
          <p:nvPr/>
        </p:nvSpPr>
        <p:spPr>
          <a:xfrm>
            <a:off x="759851" y="1381096"/>
            <a:ext cx="8097520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• Total successful missions: 100+  </a:t>
            </a:r>
          </a:p>
          <a:p>
            <a:endParaRPr lang="en-US" dirty="0"/>
          </a:p>
          <a:p>
            <a:r>
              <a:rPr lang="en-US" dirty="0"/>
              <a:t>• Total failed missions: ~10  </a:t>
            </a:r>
          </a:p>
          <a:p>
            <a:endParaRPr lang="en-US" dirty="0"/>
          </a:p>
          <a:p>
            <a:r>
              <a:rPr lang="en-US" dirty="0"/>
              <a:t>• The data shows that the majority of Falcon 9 missions have been successful, </a:t>
            </a:r>
          </a:p>
          <a:p>
            <a:r>
              <a:rPr lang="en-US" dirty="0"/>
              <a:t>  highlighting the reliability of the launch system.  </a:t>
            </a:r>
          </a:p>
        </p:txBody>
      </p:sp>
    </p:spTree>
    <p:extLst>
      <p:ext uri="{BB962C8B-B14F-4D97-AF65-F5344CB8AC3E}">
        <p14:creationId xmlns:p14="http://schemas.microsoft.com/office/powerpoint/2010/main" val="175697264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31</a:t>
            </a:fld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2A7EB98F-A25F-4357-9775-478FC17F7F83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Boosters Carried Maximum Payload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09D63F4-7A5D-00EA-C4D2-AACB981F06FC}"/>
              </a:ext>
            </a:extLst>
          </p:cNvPr>
          <p:cNvSpPr txBox="1"/>
          <p:nvPr/>
        </p:nvSpPr>
        <p:spPr>
          <a:xfrm>
            <a:off x="770011" y="1510159"/>
            <a:ext cx="7823200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• The maximum payload mass carried was 15,600 kg  </a:t>
            </a:r>
          </a:p>
          <a:p>
            <a:endParaRPr lang="en-US" dirty="0"/>
          </a:p>
          <a:p>
            <a:r>
              <a:rPr lang="en-US" dirty="0"/>
              <a:t>• Booster(s) that carried this maximum payload: Falcon 9 B1047, Falcon 9 B1051  </a:t>
            </a:r>
          </a:p>
          <a:p>
            <a:endParaRPr lang="en-US" dirty="0"/>
          </a:p>
          <a:p>
            <a:r>
              <a:rPr lang="en-US" dirty="0"/>
              <a:t>• These boosters supported the heaviest missions in the dataset, showing </a:t>
            </a:r>
          </a:p>
          <a:p>
            <a:r>
              <a:rPr lang="en-US" dirty="0"/>
              <a:t>  Falcon 9’s ability to deliver large payloads  </a:t>
            </a:r>
          </a:p>
        </p:txBody>
      </p:sp>
    </p:spTree>
    <p:extLst>
      <p:ext uri="{BB962C8B-B14F-4D97-AF65-F5344CB8AC3E}">
        <p14:creationId xmlns:p14="http://schemas.microsoft.com/office/powerpoint/2010/main" val="356664639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32</a:t>
            </a:fld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964DA114-677C-40D8-8FFA-43531834CFB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2015 Launch Records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1371E32-4F69-A9AC-21BF-A2B42FA3144C}"/>
              </a:ext>
            </a:extLst>
          </p:cNvPr>
          <p:cNvSpPr txBox="1"/>
          <p:nvPr/>
        </p:nvSpPr>
        <p:spPr>
          <a:xfrm>
            <a:off x="770011" y="1409621"/>
            <a:ext cx="9215120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• Several missions in 2015 attempted drone ship landings but failed  </a:t>
            </a:r>
          </a:p>
          <a:p>
            <a:endParaRPr lang="en-US" dirty="0"/>
          </a:p>
          <a:p>
            <a:r>
              <a:rPr lang="en-US" dirty="0"/>
              <a:t>• Booster versions with failed drone ship landings included: Falcon 9 </a:t>
            </a:r>
            <a:r>
              <a:rPr lang="en-US" b="1" dirty="0"/>
              <a:t>B1011, B1012, B1013  </a:t>
            </a:r>
          </a:p>
          <a:p>
            <a:endParaRPr lang="en-US" dirty="0"/>
          </a:p>
          <a:p>
            <a:r>
              <a:rPr lang="en-US" dirty="0"/>
              <a:t>• Launch site for these missions: </a:t>
            </a:r>
            <a:r>
              <a:rPr lang="en-US" b="1" dirty="0"/>
              <a:t>CCAFS SLC 40  </a:t>
            </a:r>
          </a:p>
          <a:p>
            <a:endParaRPr lang="en-US" dirty="0"/>
          </a:p>
          <a:p>
            <a:r>
              <a:rPr lang="en-US" dirty="0"/>
              <a:t>• This highlights the early challenges of drone ship recovery before the </a:t>
            </a:r>
          </a:p>
          <a:p>
            <a:r>
              <a:rPr lang="en-US" dirty="0"/>
              <a:t>  technique was perfected in later years  </a:t>
            </a:r>
          </a:p>
        </p:txBody>
      </p:sp>
    </p:spTree>
    <p:extLst>
      <p:ext uri="{BB962C8B-B14F-4D97-AF65-F5344CB8AC3E}">
        <p14:creationId xmlns:p14="http://schemas.microsoft.com/office/powerpoint/2010/main" val="139843913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33</a:t>
            </a:fld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04523243-E4D6-45EC-97C8-D44398FB741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Rank Landing Outcomes Between 2010-06-04 and 2017-03-20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34418AE-C721-B3D3-694C-43EFFA362FF9}"/>
              </a:ext>
            </a:extLst>
          </p:cNvPr>
          <p:cNvSpPr txBox="1"/>
          <p:nvPr/>
        </p:nvSpPr>
        <p:spPr>
          <a:xfrm>
            <a:off x="770011" y="1348898"/>
            <a:ext cx="8524240" cy="50783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Rank Landing Outcomes Between 2010-06-04 and 2017-03-20</a:t>
            </a:r>
          </a:p>
          <a:p>
            <a:endParaRPr lang="en-US" dirty="0"/>
          </a:p>
          <a:p>
            <a:r>
              <a:rPr lang="en-US" dirty="0"/>
              <a:t>• None </a:t>
            </a:r>
            <a:r>
              <a:rPr lang="en-US" dirty="0" err="1"/>
              <a:t>None</a:t>
            </a:r>
            <a:r>
              <a:rPr lang="en-US" dirty="0"/>
              <a:t>: 9 missions (no landing attempt)  </a:t>
            </a:r>
          </a:p>
          <a:p>
            <a:endParaRPr lang="en-US" dirty="0"/>
          </a:p>
          <a:p>
            <a:r>
              <a:rPr lang="en-US" dirty="0"/>
              <a:t>• True ASDS: 5 missions (successful drone ship landings)  </a:t>
            </a:r>
          </a:p>
          <a:p>
            <a:endParaRPr lang="en-US" dirty="0"/>
          </a:p>
          <a:p>
            <a:r>
              <a:rPr lang="en-US" dirty="0"/>
              <a:t>• False ASDS: 4 missions (failed drone ship landings)  </a:t>
            </a:r>
          </a:p>
          <a:p>
            <a:endParaRPr lang="en-US" dirty="0"/>
          </a:p>
          <a:p>
            <a:r>
              <a:rPr lang="en-US" dirty="0"/>
              <a:t>• True Ocean: 3 missions (successful ocean landings)  </a:t>
            </a:r>
          </a:p>
          <a:p>
            <a:endParaRPr lang="en-US" dirty="0"/>
          </a:p>
          <a:p>
            <a:r>
              <a:rPr lang="en-US" dirty="0"/>
              <a:t>• True RTLS: 3 missions (successful ground pad landings)  </a:t>
            </a:r>
          </a:p>
          <a:p>
            <a:endParaRPr lang="en-US" dirty="0"/>
          </a:p>
          <a:p>
            <a:r>
              <a:rPr lang="en-US" dirty="0"/>
              <a:t>• False Ocean: 2 missions (failed ocean landings)  </a:t>
            </a:r>
          </a:p>
          <a:p>
            <a:endParaRPr lang="en-US" dirty="0"/>
          </a:p>
          <a:p>
            <a:r>
              <a:rPr lang="en-US" dirty="0"/>
              <a:t>• None ASDS: 2 missions (planned drone ship, but no landing attempt)  </a:t>
            </a:r>
          </a:p>
          <a:p>
            <a:endParaRPr lang="en-US" dirty="0"/>
          </a:p>
          <a:p>
            <a:r>
              <a:rPr lang="en-US" dirty="0"/>
              <a:t>• This shows that in early years most missions had no landing attempt, </a:t>
            </a:r>
          </a:p>
          <a:p>
            <a:r>
              <a:rPr lang="en-US" dirty="0"/>
              <a:t>  with mixed success and failure as SpaceX began testing recovery methods.  </a:t>
            </a:r>
          </a:p>
        </p:txBody>
      </p:sp>
    </p:spTree>
    <p:extLst>
      <p:ext uri="{BB962C8B-B14F-4D97-AF65-F5344CB8AC3E}">
        <p14:creationId xmlns:p14="http://schemas.microsoft.com/office/powerpoint/2010/main" val="397516842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8B25EC16-0638-FF41-B7CF-E42224EF7FA1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3</a:t>
            </a:r>
          </a:p>
        </p:txBody>
      </p:sp>
    </p:spTree>
    <p:extLst>
      <p:ext uri="{BB962C8B-B14F-4D97-AF65-F5344CB8AC3E}">
        <p14:creationId xmlns:p14="http://schemas.microsoft.com/office/powerpoint/2010/main" val="102335249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35</a:t>
            </a:fld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4176327-8CC4-4356-8BBB-DC4965CE985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Sites on Global Map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66C61FF-182A-F6FF-0E32-19C410644ADC}"/>
              </a:ext>
            </a:extLst>
          </p:cNvPr>
          <p:cNvSpPr txBox="1"/>
          <p:nvPr/>
        </p:nvSpPr>
        <p:spPr>
          <a:xfrm>
            <a:off x="770011" y="1475442"/>
            <a:ext cx="2857109" cy="48013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• The Folium map shows the geographic locations of all SpaceX launch sites  </a:t>
            </a:r>
          </a:p>
          <a:p>
            <a:endParaRPr lang="en-US" dirty="0"/>
          </a:p>
          <a:p>
            <a:r>
              <a:rPr lang="en-US" dirty="0"/>
              <a:t>• Launch sites include: CCAFS SLC-40, KSC LC-39A, VAFB SLC-4E, and Boca Chica  </a:t>
            </a:r>
          </a:p>
          <a:p>
            <a:endParaRPr lang="en-US" dirty="0"/>
          </a:p>
          <a:p>
            <a:r>
              <a:rPr lang="en-US" dirty="0"/>
              <a:t>• Sites are located near the coast, allowing rockets to safely launch over the ocean  </a:t>
            </a:r>
          </a:p>
          <a:p>
            <a:endParaRPr lang="en-US" dirty="0"/>
          </a:p>
          <a:p>
            <a:r>
              <a:rPr lang="en-US" dirty="0"/>
              <a:t>• Mapping confirms that SpaceX strategically selects coastal locations for safety </a:t>
            </a:r>
          </a:p>
          <a:p>
            <a:r>
              <a:rPr lang="en-US" dirty="0"/>
              <a:t>  and accessibility to multiple orbits  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74ED5793-27C5-D22F-E0BE-817E4BA9999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06126" y="1910259"/>
            <a:ext cx="7810408" cy="39316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167177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36</a:t>
            </a:fld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E0ECA32-E146-40DA-85CD-9677244BC3E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Outcome by Location (Color Coded)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5D454B1-6CEE-A9DE-CDBC-C9D611875CE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09519" y="1584960"/>
            <a:ext cx="7683199" cy="4263821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ACA39F59-3D7C-0CC6-275E-A65D5438E092}"/>
              </a:ext>
            </a:extLst>
          </p:cNvPr>
          <p:cNvSpPr txBox="1"/>
          <p:nvPr/>
        </p:nvSpPr>
        <p:spPr>
          <a:xfrm>
            <a:off x="770011" y="1284654"/>
            <a:ext cx="3239508" cy="535531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• The Folium map shows clustered launch outcomes at SpaceX sites  </a:t>
            </a:r>
          </a:p>
          <a:p>
            <a:endParaRPr lang="en-US" dirty="0"/>
          </a:p>
          <a:p>
            <a:r>
              <a:rPr lang="en-US" dirty="0"/>
              <a:t>• Florida sites (CCAFS and KSC) dominate with 46 launches, reflecting SpaceX’s main hub  </a:t>
            </a:r>
          </a:p>
          <a:p>
            <a:endParaRPr lang="en-US" dirty="0"/>
          </a:p>
          <a:p>
            <a:r>
              <a:rPr lang="en-US" dirty="0"/>
              <a:t>• California site (VAFB) shows 10 launches, mainly for polar orbits  </a:t>
            </a:r>
          </a:p>
          <a:p>
            <a:endParaRPr lang="en-US" dirty="0"/>
          </a:p>
          <a:p>
            <a:r>
              <a:rPr lang="en-US" dirty="0"/>
              <a:t>• Cluster markers summarize launch counts and outcomes, with colors showing success/failure  </a:t>
            </a:r>
          </a:p>
          <a:p>
            <a:endParaRPr lang="en-US" dirty="0"/>
          </a:p>
          <a:p>
            <a:r>
              <a:rPr lang="en-US" dirty="0"/>
              <a:t>• Mapping confirms SpaceX’s reliance on coastal launch sites for safety and orbital access </a:t>
            </a:r>
          </a:p>
        </p:txBody>
      </p:sp>
    </p:spTree>
    <p:extLst>
      <p:ext uri="{BB962C8B-B14F-4D97-AF65-F5344CB8AC3E}">
        <p14:creationId xmlns:p14="http://schemas.microsoft.com/office/powerpoint/2010/main" val="23959788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37</a:t>
            </a:fld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34C97452-C78A-4701-B8AB-ABFE63D5BED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Proximity Analysis of Launch Site (Example: CCAFS SLC-40)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2A48DA7-C80A-7281-5B32-70C461122D2C}"/>
              </a:ext>
            </a:extLst>
          </p:cNvPr>
          <p:cNvSpPr txBox="1"/>
          <p:nvPr/>
        </p:nvSpPr>
        <p:spPr>
          <a:xfrm>
            <a:off x="770011" y="1577539"/>
            <a:ext cx="3221804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• The selected launch site (CCAFS SLC-40) is located close to the coastline, ensuring safe rocket trajectories over the ocean  </a:t>
            </a:r>
          </a:p>
          <a:p>
            <a:endParaRPr lang="en-US" dirty="0"/>
          </a:p>
          <a:p>
            <a:r>
              <a:rPr lang="en-US" dirty="0"/>
              <a:t>• Distance to coastline: ~0.6 km  </a:t>
            </a:r>
          </a:p>
          <a:p>
            <a:r>
              <a:rPr lang="en-US" dirty="0"/>
              <a:t>• Distance to nearest highway: ~1.3 km  </a:t>
            </a:r>
          </a:p>
          <a:p>
            <a:r>
              <a:rPr lang="en-US" dirty="0"/>
              <a:t>• Distance to nearest railway: ~5 km  </a:t>
            </a:r>
          </a:p>
          <a:p>
            <a:endParaRPr lang="en-US" dirty="0"/>
          </a:p>
          <a:p>
            <a:r>
              <a:rPr lang="en-US" dirty="0"/>
              <a:t>• These proximities confirm the site’s strategic location for safe launches and logistical support  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9BAB85F-6E91-9ED4-0A04-BCC47790FA5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07535" y="1847782"/>
            <a:ext cx="7466157" cy="41777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49908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38BBD4D-F87B-2648-91EB-CF6A4BF6870A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4</a:t>
            </a:r>
          </a:p>
        </p:txBody>
      </p:sp>
    </p:spTree>
    <p:extLst>
      <p:ext uri="{BB962C8B-B14F-4D97-AF65-F5344CB8AC3E}">
        <p14:creationId xmlns:p14="http://schemas.microsoft.com/office/powerpoint/2010/main" val="73346171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39</a:t>
            </a:fld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456A072-47A6-4424-9ABE-F398119040D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Success Count by Site (Pie Chart)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9F68D4C-F375-E455-C4A2-CE904427F00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0011" y="1578309"/>
            <a:ext cx="6287377" cy="4848902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D3CDAA3A-84C7-A6B1-09EA-C10F31C51E74}"/>
              </a:ext>
            </a:extLst>
          </p:cNvPr>
          <p:cNvSpPr txBox="1"/>
          <p:nvPr/>
        </p:nvSpPr>
        <p:spPr>
          <a:xfrm>
            <a:off x="7345680" y="1597626"/>
            <a:ext cx="329184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Observation:</a:t>
            </a:r>
          </a:p>
          <a:p>
            <a:pPr marL="285750" indent="-285750">
              <a:buFontTx/>
              <a:buChar char="-"/>
            </a:pPr>
            <a:r>
              <a:rPr lang="en-US" dirty="0"/>
              <a:t>KSC LC-39A had the highest proportion of successful launches (~42%).</a:t>
            </a:r>
          </a:p>
          <a:p>
            <a:endParaRPr lang="en-US" dirty="0"/>
          </a:p>
          <a:p>
            <a:pPr marL="285750" indent="-285750">
              <a:buFontTx/>
              <a:buChar char="-"/>
            </a:pPr>
            <a:r>
              <a:rPr lang="en-US" dirty="0"/>
              <a:t>CCAFS LC-40 was second (~29%).</a:t>
            </a:r>
          </a:p>
          <a:p>
            <a:endParaRPr lang="en-US" dirty="0"/>
          </a:p>
          <a:p>
            <a:pPr marL="285750" indent="-285750">
              <a:buFontTx/>
              <a:buChar char="-"/>
            </a:pPr>
            <a:r>
              <a:rPr lang="en-US" dirty="0"/>
              <a:t>VAFB SLC-4E and CCAFS SLC-40 had smaller shares.</a:t>
            </a:r>
          </a:p>
          <a:p>
            <a:endParaRPr lang="en-US" dirty="0"/>
          </a:p>
          <a:p>
            <a:r>
              <a:rPr lang="en-US" dirty="0"/>
              <a:t>Conclusion:</a:t>
            </a:r>
          </a:p>
          <a:p>
            <a:r>
              <a:rPr lang="en-US" dirty="0"/>
              <a:t>- KSC LC-39A was the most active and successful launch site overall.</a:t>
            </a:r>
          </a:p>
        </p:txBody>
      </p:sp>
    </p:spTree>
    <p:extLst>
      <p:ext uri="{BB962C8B-B14F-4D97-AF65-F5344CB8AC3E}">
        <p14:creationId xmlns:p14="http://schemas.microsoft.com/office/powerpoint/2010/main" val="7001329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A1BF29A-91D2-784B-9589-F5A3883168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356350"/>
            <a:ext cx="2743200" cy="365125"/>
          </a:xfrm>
        </p:spPr>
        <p:txBody>
          <a:bodyPr/>
          <a:lstStyle/>
          <a:p>
            <a:fld id="{5075537C-CA84-1446-933C-8E9D027F9201}" type="slidenum">
              <a:rPr lang="en-US" smtClean="0"/>
              <a:t>4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9393D11-6810-B94E-A01A-A2D00E82E738}"/>
              </a:ext>
            </a:extLst>
          </p:cNvPr>
          <p:cNvSpPr txBox="1"/>
          <p:nvPr/>
        </p:nvSpPr>
        <p:spPr>
          <a:xfrm>
            <a:off x="765313" y="2812774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1</a:t>
            </a:r>
          </a:p>
        </p:txBody>
      </p:sp>
    </p:spTree>
    <p:extLst>
      <p:ext uri="{BB962C8B-B14F-4D97-AF65-F5344CB8AC3E}">
        <p14:creationId xmlns:p14="http://schemas.microsoft.com/office/powerpoint/2010/main" val="3093198887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40</a:t>
            </a:fld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4EF94599-779E-457E-B57B-6063EBF7A84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Success by Site – KSC LC-39A (Highest Success Ratio)”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783C91F-FEB8-0F9A-E225-0074BECDD0B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6329" y="1442720"/>
            <a:ext cx="5644283" cy="435803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CB3E8DF1-EB47-F2D3-2EF1-232CE5A5FBF2}"/>
              </a:ext>
            </a:extLst>
          </p:cNvPr>
          <p:cNvSpPr txBox="1"/>
          <p:nvPr/>
        </p:nvSpPr>
        <p:spPr>
          <a:xfrm>
            <a:off x="7048891" y="1709976"/>
            <a:ext cx="4236720" cy="36933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Observation:</a:t>
            </a:r>
          </a:p>
          <a:p>
            <a:pPr marL="285750" indent="-285750">
              <a:buFontTx/>
              <a:buChar char="-"/>
            </a:pPr>
            <a:r>
              <a:rPr lang="en-US" dirty="0"/>
              <a:t>KSC LC-39A has the highest launch success ratio (~77% successful).</a:t>
            </a:r>
          </a:p>
          <a:p>
            <a:endParaRPr lang="en-US" dirty="0"/>
          </a:p>
          <a:p>
            <a:pPr marL="285750" indent="-285750">
              <a:buFontTx/>
              <a:buChar char="-"/>
            </a:pPr>
            <a:r>
              <a:rPr lang="en-US" dirty="0"/>
              <a:t>Failures account for only ~23% of launches from this site.</a:t>
            </a:r>
          </a:p>
          <a:p>
            <a:endParaRPr lang="en-US" dirty="0"/>
          </a:p>
          <a:p>
            <a:r>
              <a:rPr lang="en-US" dirty="0"/>
              <a:t>- This shows a strong reliability compared to other launch sites.</a:t>
            </a:r>
          </a:p>
          <a:p>
            <a:endParaRPr lang="en-US" dirty="0"/>
          </a:p>
          <a:p>
            <a:r>
              <a:rPr lang="en-US" dirty="0"/>
              <a:t>Conclusion:</a:t>
            </a:r>
          </a:p>
          <a:p>
            <a:r>
              <a:rPr lang="en-US" dirty="0"/>
              <a:t>- KSC LC-39A is the most reliable and successful launch site overall.</a:t>
            </a:r>
          </a:p>
        </p:txBody>
      </p:sp>
    </p:spTree>
    <p:extLst>
      <p:ext uri="{BB962C8B-B14F-4D97-AF65-F5344CB8AC3E}">
        <p14:creationId xmlns:p14="http://schemas.microsoft.com/office/powerpoint/2010/main" val="186616070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41</a:t>
            </a:fld>
            <a:endParaRPr lang="en-US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4D271BF5-BAA1-4CEB-A575-76A097FABB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Launch Outcome (Scatter Plot)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5CFC1D6-8238-EE98-1C1D-B63E68DF3E7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0011" y="1597737"/>
            <a:ext cx="4980117" cy="2740583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2C13DDCF-0F75-48F7-1B29-8E33E83548E7}"/>
              </a:ext>
            </a:extLst>
          </p:cNvPr>
          <p:cNvSpPr txBox="1"/>
          <p:nvPr/>
        </p:nvSpPr>
        <p:spPr>
          <a:xfrm>
            <a:off x="5953760" y="1478479"/>
            <a:ext cx="6238240" cy="427809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dirty="0"/>
              <a:t>Observation:</a:t>
            </a:r>
          </a:p>
          <a:p>
            <a:pPr marL="285750" indent="-285750">
              <a:buFontTx/>
              <a:buChar char="-"/>
            </a:pPr>
            <a:r>
              <a:rPr lang="en-US" sz="1600" dirty="0"/>
              <a:t>Each point shows a launch: Payload Mass (kg) on x-axis, Outcome (class) on y-axis.</a:t>
            </a:r>
          </a:p>
          <a:p>
            <a:endParaRPr lang="en-US" sz="1600" dirty="0"/>
          </a:p>
          <a:p>
            <a:pPr marL="285750" indent="-285750">
              <a:buFontTx/>
              <a:buChar char="-"/>
            </a:pPr>
            <a:r>
              <a:rPr lang="en-US" sz="1600" dirty="0"/>
              <a:t>Successful launches (class=1) are spread across payload ranges, especially between 2000–6000 kg.</a:t>
            </a:r>
          </a:p>
          <a:p>
            <a:endParaRPr lang="en-US" sz="1600" dirty="0"/>
          </a:p>
          <a:p>
            <a:pPr marL="285750" indent="-285750">
              <a:buFontTx/>
              <a:buChar char="-"/>
            </a:pPr>
            <a:r>
              <a:rPr lang="en-US" sz="1600" dirty="0"/>
              <a:t>Failures (class=0) occur more often at very low (&lt;1000 kg) and very high (&gt;8000 kg) payloads.</a:t>
            </a:r>
          </a:p>
          <a:p>
            <a:endParaRPr lang="en-US" sz="1600" dirty="0"/>
          </a:p>
          <a:p>
            <a:r>
              <a:rPr lang="en-US" sz="1600" dirty="0"/>
              <a:t>- Booster Version Category is shown by color: newer boosters (FT, B4, B5) appear more reliable.</a:t>
            </a:r>
          </a:p>
          <a:p>
            <a:endParaRPr lang="en-US" sz="1600" dirty="0"/>
          </a:p>
          <a:p>
            <a:r>
              <a:rPr lang="en-US" sz="1600" dirty="0"/>
              <a:t>Conclusion:</a:t>
            </a:r>
          </a:p>
          <a:p>
            <a:pPr marL="285750" indent="-285750">
              <a:buFontTx/>
              <a:buChar char="-"/>
            </a:pPr>
            <a:r>
              <a:rPr lang="en-US" sz="1600" dirty="0"/>
              <a:t>Mid-range payloads (2000–6000 kg) had the highest success rates.</a:t>
            </a:r>
          </a:p>
          <a:p>
            <a:endParaRPr lang="en-US" sz="1600" dirty="0"/>
          </a:p>
          <a:p>
            <a:r>
              <a:rPr lang="en-US" sz="1600" dirty="0"/>
              <a:t>- Advanced boosters improved launch success at higher payload masses.</a:t>
            </a:r>
          </a:p>
        </p:txBody>
      </p:sp>
    </p:spTree>
    <p:extLst>
      <p:ext uri="{BB962C8B-B14F-4D97-AF65-F5344CB8AC3E}">
        <p14:creationId xmlns:p14="http://schemas.microsoft.com/office/powerpoint/2010/main" val="25235960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237DFD2-2B76-8445-A1BD-6628DC42C398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5</a:t>
            </a:r>
          </a:p>
        </p:txBody>
      </p:sp>
    </p:spTree>
    <p:extLst>
      <p:ext uri="{BB962C8B-B14F-4D97-AF65-F5344CB8AC3E}">
        <p14:creationId xmlns:p14="http://schemas.microsoft.com/office/powerpoint/2010/main" val="129039413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43</a:t>
            </a:fld>
            <a:endParaRPr lang="en-US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B68D8986-45AC-4FB5-96E8-C45F9603EB5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/>
              <a:t>Classification Model Accuracy Comparison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F56AEAF-3D43-C30B-2300-4F7D85E186E0}"/>
              </a:ext>
            </a:extLst>
          </p:cNvPr>
          <p:cNvSpPr txBox="1"/>
          <p:nvPr/>
        </p:nvSpPr>
        <p:spPr>
          <a:xfrm>
            <a:off x="6969760" y="1615500"/>
            <a:ext cx="409448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Observation:</a:t>
            </a:r>
          </a:p>
          <a:p>
            <a:r>
              <a:rPr lang="en-US" dirty="0"/>
              <a:t>- Logistic Regression: ~83% accuracy</a:t>
            </a:r>
          </a:p>
          <a:p>
            <a:r>
              <a:rPr lang="en-US" dirty="0"/>
              <a:t>- Support Vector Machine (SVM): ~93% accuracy</a:t>
            </a:r>
          </a:p>
          <a:p>
            <a:r>
              <a:rPr lang="en-US" dirty="0"/>
              <a:t>- Decision Tree: ~73% accuracy</a:t>
            </a:r>
          </a:p>
          <a:p>
            <a:r>
              <a:rPr lang="en-US" dirty="0"/>
              <a:t>- K-Nearest Neighbors (KNN): ~80% accuracy</a:t>
            </a:r>
          </a:p>
          <a:p>
            <a:endParaRPr lang="en-US" dirty="0"/>
          </a:p>
          <a:p>
            <a:r>
              <a:rPr lang="en-US" dirty="0"/>
              <a:t>Conclusion:</a:t>
            </a:r>
          </a:p>
          <a:p>
            <a:r>
              <a:rPr lang="en-US" dirty="0"/>
              <a:t>- The Support Vector Machine (SVM) achieved the highest classification accuracy (~93%).</a:t>
            </a:r>
          </a:p>
          <a:p>
            <a:r>
              <a:rPr lang="en-US" dirty="0"/>
              <a:t>- This makes SVM the best-performing model for predicting SpaceX launch outcomes in this dataset.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D5E25FD4-DA94-F469-068C-A5379FF29C1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8233" y="1509284"/>
            <a:ext cx="6039693" cy="4353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944607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44</a:t>
            </a:fld>
            <a:endParaRPr lang="en-US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533106AC-60D7-46AE-8E64-7B84ABDBD09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fr-FR" dirty="0">
                <a:solidFill>
                  <a:srgbClr val="0B49CB"/>
                </a:solidFill>
                <a:latin typeface="Abadi"/>
              </a:rPr>
              <a:t>Confusion Matrix (SVM – Best Model)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9F374D4-B3CC-BBB5-4DFF-8A26F5E7C37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6097" y="1594212"/>
            <a:ext cx="4763165" cy="3924848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F1FC0FAE-DB71-AD58-F743-B38B2FE8D001}"/>
              </a:ext>
            </a:extLst>
          </p:cNvPr>
          <p:cNvSpPr txBox="1"/>
          <p:nvPr/>
        </p:nvSpPr>
        <p:spPr>
          <a:xfrm>
            <a:off x="5618480" y="1859339"/>
            <a:ext cx="6431280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n-US" dirty="0"/>
          </a:p>
          <a:p>
            <a:r>
              <a:rPr lang="en-US" dirty="0"/>
              <a:t>True Negatives (38): Correctly predicted "did not land“</a:t>
            </a:r>
          </a:p>
          <a:p>
            <a:endParaRPr lang="en-US" dirty="0"/>
          </a:p>
          <a:p>
            <a:r>
              <a:rPr lang="en-US" dirty="0"/>
              <a:t>True Positives (68): Correctly predicted "landed“</a:t>
            </a:r>
          </a:p>
          <a:p>
            <a:endParaRPr lang="en-US" dirty="0"/>
          </a:p>
          <a:p>
            <a:r>
              <a:rPr lang="en-US" dirty="0"/>
              <a:t>False Positives (4): Predicted "landed" but actually "did not land“</a:t>
            </a:r>
          </a:p>
          <a:p>
            <a:endParaRPr lang="en-US" dirty="0"/>
          </a:p>
          <a:p>
            <a:r>
              <a:rPr lang="en-US" dirty="0"/>
              <a:t>False Negatives (4): Predicted "did not land" but actually "landed"</a:t>
            </a:r>
          </a:p>
          <a:p>
            <a:endParaRPr lang="en-US" dirty="0"/>
          </a:p>
          <a:p>
            <a:r>
              <a:rPr lang="en-US" dirty="0"/>
              <a:t>Interpretation: Only 8 misclassifications → confirms ~93% accuracy.</a:t>
            </a:r>
          </a:p>
        </p:txBody>
      </p:sp>
    </p:spTree>
    <p:extLst>
      <p:ext uri="{BB962C8B-B14F-4D97-AF65-F5344CB8AC3E}">
        <p14:creationId xmlns:p14="http://schemas.microsoft.com/office/powerpoint/2010/main" val="364503423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A56319-AADE-D741-AA33-1311B7CA8C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45</a:t>
            </a:fld>
            <a:endParaRPr lang="en-US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FB98079A-48C6-4E10-8AB1-B940BD1E42D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Conclusions</a:t>
            </a:r>
            <a:endParaRPr lang="en-US">
              <a:solidFill>
                <a:srgbClr val="0B49CB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2535452-56C8-507A-1A7C-8621A901F51C}"/>
              </a:ext>
            </a:extLst>
          </p:cNvPr>
          <p:cNvSpPr txBox="1"/>
          <p:nvPr/>
        </p:nvSpPr>
        <p:spPr>
          <a:xfrm>
            <a:off x="914400" y="1997839"/>
            <a:ext cx="8229600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• Tested multiple classification models to predict SpaceX Falcon 9 landings</a:t>
            </a:r>
          </a:p>
          <a:p>
            <a:endParaRPr lang="en-US" dirty="0"/>
          </a:p>
          <a:p>
            <a:r>
              <a:rPr lang="en-US" dirty="0"/>
              <a:t>• Support Vector Machine (SVM) achieved the best accuracy (~93%)</a:t>
            </a:r>
          </a:p>
          <a:p>
            <a:endParaRPr lang="en-US" dirty="0"/>
          </a:p>
          <a:p>
            <a:r>
              <a:rPr lang="en-US" dirty="0"/>
              <a:t>• Confusion Matrix confirmed strong performance with minimal errors</a:t>
            </a:r>
          </a:p>
          <a:p>
            <a:endParaRPr lang="en-US" dirty="0"/>
          </a:p>
          <a:p>
            <a:r>
              <a:rPr lang="en-US" dirty="0"/>
              <a:t>• Models like Decision Tree and KNN performed worse (~73–80%)</a:t>
            </a:r>
          </a:p>
          <a:p>
            <a:endParaRPr lang="en-US" dirty="0"/>
          </a:p>
          <a:p>
            <a:r>
              <a:rPr lang="en-US" dirty="0"/>
              <a:t>• Machine learning can effectively predict rocket landing outcomes</a:t>
            </a:r>
          </a:p>
        </p:txBody>
      </p:sp>
    </p:spTree>
    <p:extLst>
      <p:ext uri="{BB962C8B-B14F-4D97-AF65-F5344CB8AC3E}">
        <p14:creationId xmlns:p14="http://schemas.microsoft.com/office/powerpoint/2010/main" val="1630123617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525D5A-386D-C541-9D42-BBDEA82289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46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59522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Include any relevant assets like Python code snippets, SQL queries, charts, Notebook outputs, or data sets that you may have created during this project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60F8A56C-5EE1-4DBF-842D-C2A130AA680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Appendix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000852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61040741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92CF01-5F8F-9D43-96B9-A581954BA9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5</a:t>
            </a:fld>
            <a:endParaRPr lang="en-US" dirty="0"/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13C62649-0825-4926-8E2A-2EBCCFE00EC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Methodology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02FB204-233D-E988-03D7-870E6A5B098F}"/>
              </a:ext>
            </a:extLst>
          </p:cNvPr>
          <p:cNvSpPr txBox="1"/>
          <p:nvPr/>
        </p:nvSpPr>
        <p:spPr>
          <a:xfrm>
            <a:off x="770010" y="1354019"/>
            <a:ext cx="10985109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• Data collection: SpaceX API &amp; public dataset (CSV)</a:t>
            </a:r>
          </a:p>
          <a:p>
            <a:endParaRPr lang="en-US" dirty="0"/>
          </a:p>
          <a:p>
            <a:r>
              <a:rPr lang="en-US" dirty="0"/>
              <a:t>• Data wrangling: Removed duplicates, handled missing values, standardized units</a:t>
            </a:r>
          </a:p>
          <a:p>
            <a:endParaRPr lang="en-US" dirty="0"/>
          </a:p>
          <a:p>
            <a:r>
              <a:rPr lang="en-US" dirty="0"/>
              <a:t>• Exploratory Data Analysis (EDA): Visualizations and SQL queries to find patterns</a:t>
            </a:r>
          </a:p>
          <a:p>
            <a:endParaRPr lang="en-US" dirty="0"/>
          </a:p>
          <a:p>
            <a:r>
              <a:rPr lang="en-US" dirty="0"/>
              <a:t>• Interactive visual analytics: Built with Folium maps &amp; </a:t>
            </a:r>
            <a:r>
              <a:rPr lang="en-US" dirty="0" err="1"/>
              <a:t>Plotly</a:t>
            </a:r>
            <a:r>
              <a:rPr lang="en-US" dirty="0"/>
              <a:t> Dash dashboards</a:t>
            </a:r>
          </a:p>
          <a:p>
            <a:endParaRPr lang="en-US" dirty="0"/>
          </a:p>
          <a:p>
            <a:r>
              <a:rPr lang="en-US" dirty="0"/>
              <a:t>• Predictive analysis: Applied classification models (Logistic Regression, Decision Tree) and evaluated performance</a:t>
            </a:r>
          </a:p>
        </p:txBody>
      </p:sp>
    </p:spTree>
    <p:extLst>
      <p:ext uri="{BB962C8B-B14F-4D97-AF65-F5344CB8AC3E}">
        <p14:creationId xmlns:p14="http://schemas.microsoft.com/office/powerpoint/2010/main" val="155343272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6</a:t>
            </a:fld>
            <a:endParaRPr lang="en-US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D77AC1D2-8B41-4A7A-88CF-41E6B7D8C98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223C347-064C-C53E-DBD7-7390F0A6F9BF}"/>
              </a:ext>
            </a:extLst>
          </p:cNvPr>
          <p:cNvSpPr txBox="1"/>
          <p:nvPr/>
        </p:nvSpPr>
        <p:spPr>
          <a:xfrm>
            <a:off x="770010" y="1231264"/>
            <a:ext cx="9359509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• Collected data from SpaceX API and public dataset (CSV)</a:t>
            </a:r>
          </a:p>
          <a:p>
            <a:endParaRPr lang="en-US" dirty="0"/>
          </a:p>
          <a:p>
            <a:r>
              <a:rPr lang="en-US" dirty="0"/>
              <a:t>• Timeframe: 2010 – most recent Falcon 9 launches</a:t>
            </a:r>
          </a:p>
          <a:p>
            <a:endParaRPr lang="en-US" dirty="0"/>
          </a:p>
          <a:p>
            <a:r>
              <a:rPr lang="en-US" dirty="0"/>
              <a:t>• ~100+ missions analyzed</a:t>
            </a:r>
          </a:p>
          <a:p>
            <a:endParaRPr lang="en-US" dirty="0"/>
          </a:p>
          <a:p>
            <a:r>
              <a:rPr lang="en-US" dirty="0"/>
              <a:t>• Cleaned dataset: removed duplicates, handled missing values, standardized fields</a:t>
            </a:r>
          </a:p>
        </p:txBody>
      </p:sp>
    </p:spTree>
    <p:extLst>
      <p:ext uri="{BB962C8B-B14F-4D97-AF65-F5344CB8AC3E}">
        <p14:creationId xmlns:p14="http://schemas.microsoft.com/office/powerpoint/2010/main" val="328866583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B410DFA-BF9B-8166-3829-5D9717907C8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E09211-DBEA-20B6-FBDA-D2BD8EBCA7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7</a:t>
            </a:fld>
            <a:endParaRPr lang="en-US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120AA4BA-EDF3-F7CF-ABD8-A1900A33FFB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69724BC-736F-29A4-599A-CA1A3837277A}"/>
              </a:ext>
            </a:extLst>
          </p:cNvPr>
          <p:cNvSpPr txBox="1"/>
          <p:nvPr/>
        </p:nvSpPr>
        <p:spPr>
          <a:xfrm>
            <a:off x="770011" y="1351340"/>
            <a:ext cx="8409972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• Analyzed launch site frequencies and payload mass distribution</a:t>
            </a:r>
          </a:p>
          <a:p>
            <a:endParaRPr lang="en-US" dirty="0"/>
          </a:p>
          <a:p>
            <a:r>
              <a:rPr lang="en-US" dirty="0"/>
              <a:t>• Explored correlations between orbit type, payload, and landing outcome</a:t>
            </a:r>
          </a:p>
          <a:p>
            <a:endParaRPr lang="en-US" dirty="0"/>
          </a:p>
          <a:p>
            <a:r>
              <a:rPr lang="en-US" dirty="0"/>
              <a:t>• Visualized booster landing success rates over time</a:t>
            </a:r>
          </a:p>
          <a:p>
            <a:endParaRPr lang="en-US" dirty="0"/>
          </a:p>
          <a:p>
            <a:r>
              <a:rPr lang="en-US" dirty="0"/>
              <a:t>• Compared launch outcomes across different sites</a:t>
            </a:r>
          </a:p>
          <a:p>
            <a:endParaRPr lang="en-US" dirty="0"/>
          </a:p>
          <a:p>
            <a:r>
              <a:rPr lang="en-US" dirty="0"/>
              <a:t>• Identified key factors influencing booster recovery</a:t>
            </a:r>
          </a:p>
        </p:txBody>
      </p:sp>
    </p:spTree>
    <p:extLst>
      <p:ext uri="{BB962C8B-B14F-4D97-AF65-F5344CB8AC3E}">
        <p14:creationId xmlns:p14="http://schemas.microsoft.com/office/powerpoint/2010/main" val="406019030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8</a:t>
            </a:fld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066AA34-20EE-4A59-B343-346A8DB5667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– SpaceX API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2DF1B8C-95EC-EBFF-E002-A2F807231122}"/>
              </a:ext>
            </a:extLst>
          </p:cNvPr>
          <p:cNvSpPr txBox="1"/>
          <p:nvPr/>
        </p:nvSpPr>
        <p:spPr>
          <a:xfrm>
            <a:off x="670560" y="1516579"/>
            <a:ext cx="4856480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• Retrieved launch data using SpaceX REST API endpoints</a:t>
            </a:r>
          </a:p>
          <a:p>
            <a:endParaRPr lang="en-US" dirty="0"/>
          </a:p>
          <a:p>
            <a:r>
              <a:rPr lang="en-US" dirty="0"/>
              <a:t>• Extracted mission details from JSON responses (launch site, payload, orbit, landing outcome)</a:t>
            </a:r>
          </a:p>
          <a:p>
            <a:endParaRPr lang="en-US" dirty="0"/>
          </a:p>
          <a:p>
            <a:r>
              <a:rPr lang="en-US" dirty="0"/>
              <a:t>• Stored API results in a structured dataset for analysis</a:t>
            </a:r>
          </a:p>
          <a:p>
            <a:endParaRPr lang="en-US" dirty="0"/>
          </a:p>
          <a:p>
            <a:r>
              <a:rPr lang="en-US" dirty="0"/>
              <a:t>• Linked GitHub notebook with completed API calls and outputs</a:t>
            </a:r>
          </a:p>
        </p:txBody>
      </p:sp>
      <p:graphicFrame>
        <p:nvGraphicFramePr>
          <p:cNvPr id="8" name="Diagram 7">
            <a:extLst>
              <a:ext uri="{FF2B5EF4-FFF2-40B4-BE49-F238E27FC236}">
                <a16:creationId xmlns:a16="http://schemas.microsoft.com/office/drawing/2014/main" id="{9B75735C-2D23-F792-9E88-2016DE75871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038224475"/>
              </p:ext>
            </p:extLst>
          </p:nvPr>
        </p:nvGraphicFramePr>
        <p:xfrm>
          <a:off x="5527041" y="1482871"/>
          <a:ext cx="5161280" cy="494434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803160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9</a:t>
            </a:fld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B84506E-0B2F-4BA8-892E-8CE3753AF954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endParaRPr lang="en-US">
              <a:solidFill>
                <a:srgbClr val="1C7DDB"/>
              </a:solidFill>
              <a:latin typeface="Abadi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84F5ABFD-B4D4-43FF-959F-AFAF45B45269}"/>
              </a:ext>
            </a:extLst>
          </p:cNvPr>
          <p:cNvSpPr txBox="1">
            <a:spLocks/>
          </p:cNvSpPr>
          <p:nvPr/>
        </p:nvSpPr>
        <p:spPr>
          <a:xfrm>
            <a:off x="922411" y="6910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- Scraping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458B636-1DC7-D958-627C-3B8E4A34C0E1}"/>
              </a:ext>
            </a:extLst>
          </p:cNvPr>
          <p:cNvSpPr txBox="1"/>
          <p:nvPr/>
        </p:nvSpPr>
        <p:spPr>
          <a:xfrm>
            <a:off x="922411" y="1510158"/>
            <a:ext cx="4503029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• Collected additional launch data using web scraping techniques</a:t>
            </a:r>
          </a:p>
          <a:p>
            <a:endParaRPr lang="en-US" dirty="0"/>
          </a:p>
          <a:p>
            <a:r>
              <a:rPr lang="en-US" dirty="0"/>
              <a:t>• Used Python libraries (</a:t>
            </a:r>
            <a:r>
              <a:rPr lang="en-US" dirty="0" err="1"/>
              <a:t>BeautifulSoup</a:t>
            </a:r>
            <a:r>
              <a:rPr lang="en-US" dirty="0"/>
              <a:t> / Requests) to extract tables from SpaceX websites</a:t>
            </a:r>
          </a:p>
          <a:p>
            <a:endParaRPr lang="en-US" dirty="0"/>
          </a:p>
          <a:p>
            <a:r>
              <a:rPr lang="en-US" dirty="0"/>
              <a:t>• Cleaned and structured scraped data into CSV format</a:t>
            </a:r>
          </a:p>
          <a:p>
            <a:endParaRPr lang="en-US" dirty="0"/>
          </a:p>
          <a:p>
            <a:r>
              <a:rPr lang="en-US" dirty="0"/>
              <a:t>• Linked GitHub notebook with completed scraping code and outputs</a:t>
            </a:r>
          </a:p>
        </p:txBody>
      </p:sp>
      <p:graphicFrame>
        <p:nvGraphicFramePr>
          <p:cNvPr id="8" name="Diagram 7">
            <a:extLst>
              <a:ext uri="{FF2B5EF4-FFF2-40B4-BE49-F238E27FC236}">
                <a16:creationId xmlns:a16="http://schemas.microsoft.com/office/drawing/2014/main" id="{354C1B92-2C5F-CCC5-2E98-463F0F2C0D7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214762399"/>
              </p:ext>
            </p:extLst>
          </p:nvPr>
        </p:nvGraphicFramePr>
        <p:xfrm>
          <a:off x="5527041" y="1482871"/>
          <a:ext cx="5758570" cy="494434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385553969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ECD86F56755A646AC8AFCBCBD967F21" ma:contentTypeVersion="12" ma:contentTypeDescription="Create a new document." ma:contentTypeScope="" ma:versionID="5271f8e20090c87afed7729ac71f61b2">
  <xsd:schema xmlns:xsd="http://www.w3.org/2001/XMLSchema" xmlns:xs="http://www.w3.org/2001/XMLSchema" xmlns:p="http://schemas.microsoft.com/office/2006/metadata/properties" xmlns:ns2="155be751-a274-42e8-93fb-f39d3b9bccc8" xmlns:ns3="f80a141d-92ca-4d3d-9308-f7e7b1d44ce8" targetNamespace="http://schemas.microsoft.com/office/2006/metadata/properties" ma:root="true" ma:fieldsID="cf12c133eb44377ebd94fdb7db4757b0" ns2:_="" ns3:_="">
    <xsd:import namespace="155be751-a274-42e8-93fb-f39d3b9bccc8"/>
    <xsd:import namespace="f80a141d-92ca-4d3d-9308-f7e7b1d44ce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55be751-a274-42e8-93fb-f39d3b9bccc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19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80a141d-92ca-4d3d-9308-f7e7b1d44ce8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54DA07C5-A406-4A0D-B3E6-3856C94AC7F3}">
  <ds:schemaRefs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f80a141d-92ca-4d3d-9308-f7e7b1d44ce8"/>
    <ds:schemaRef ds:uri="http://purl.org/dc/dcmitype/"/>
    <ds:schemaRef ds:uri="http://www.w3.org/XML/1998/namespace"/>
    <ds:schemaRef ds:uri="155be751-a274-42e8-93fb-f39d3b9bccc8"/>
    <ds:schemaRef ds:uri="http://schemas.microsoft.com/office/2006/metadata/properties"/>
    <ds:schemaRef ds:uri="http://purl.org/dc/terms/"/>
  </ds:schemaRefs>
</ds:datastoreItem>
</file>

<file path=customXml/itemProps2.xml><?xml version="1.0" encoding="utf-8"?>
<ds:datastoreItem xmlns:ds="http://schemas.openxmlformats.org/officeDocument/2006/customXml" ds:itemID="{7EFDA260-DDA0-422C-B7AE-778F653FBB36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FD840426-F08D-42AC-9846-A20E4AB85A26}">
  <ds:schemaRefs>
    <ds:schemaRef ds:uri="155be751-a274-42e8-93fb-f39d3b9bccc8"/>
    <ds:schemaRef ds:uri="f80a141d-92ca-4d3d-9308-f7e7b1d44ce8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1706</TotalTime>
  <Words>2518</Words>
  <Application>Microsoft Office PowerPoint</Application>
  <PresentationFormat>Widescreen</PresentationFormat>
  <Paragraphs>443</Paragraphs>
  <Slides>47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47</vt:i4>
      </vt:variant>
    </vt:vector>
  </HeadingPairs>
  <TitlesOfParts>
    <vt:vector size="53" baseType="lpstr">
      <vt:lpstr>Abadi</vt:lpstr>
      <vt:lpstr>Aptos Narrow</vt:lpstr>
      <vt:lpstr>Arial</vt:lpstr>
      <vt:lpstr>Calibri</vt:lpstr>
      <vt:lpstr>IBM Plex Mono SemiBold</vt:lpstr>
      <vt:lpstr>Custom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&lt;Title&gt;</dc:title>
  <dc:creator>YAN Luo</dc:creator>
  <cp:lastModifiedBy>Peter Allain</cp:lastModifiedBy>
  <cp:revision>202</cp:revision>
  <dcterms:created xsi:type="dcterms:W3CDTF">2021-04-29T18:58:34Z</dcterms:created>
  <dcterms:modified xsi:type="dcterms:W3CDTF">2025-10-15T00:26:34Z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0x010100EECD86F56755A646AC8AFCBCBD967F21</vt:lpwstr>
  </property>
</Properties>
</file>